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handoutMasterIdLst>
    <p:handoutMasterId r:id="rId47"/>
  </p:handoutMasterIdLst>
  <p:sldIdLst>
    <p:sldId id="256" r:id="rId2"/>
    <p:sldId id="314" r:id="rId3"/>
    <p:sldId id="315" r:id="rId4"/>
    <p:sldId id="286" r:id="rId5"/>
    <p:sldId id="316" r:id="rId6"/>
    <p:sldId id="292" r:id="rId7"/>
    <p:sldId id="319" r:id="rId8"/>
    <p:sldId id="317" r:id="rId9"/>
    <p:sldId id="318" r:id="rId10"/>
    <p:sldId id="320" r:id="rId11"/>
    <p:sldId id="298" r:id="rId12"/>
    <p:sldId id="293" r:id="rId13"/>
    <p:sldId id="326" r:id="rId14"/>
    <p:sldId id="296" r:id="rId15"/>
    <p:sldId id="299" r:id="rId16"/>
    <p:sldId id="300" r:id="rId17"/>
    <p:sldId id="288" r:id="rId18"/>
    <p:sldId id="301" r:id="rId19"/>
    <p:sldId id="289" r:id="rId20"/>
    <p:sldId id="323" r:id="rId21"/>
    <p:sldId id="290" r:id="rId22"/>
    <p:sldId id="330" r:id="rId23"/>
    <p:sldId id="336" r:id="rId24"/>
    <p:sldId id="331" r:id="rId25"/>
    <p:sldId id="332" r:id="rId26"/>
    <p:sldId id="333" r:id="rId27"/>
    <p:sldId id="334" r:id="rId28"/>
    <p:sldId id="303" r:id="rId29"/>
    <p:sldId id="325" r:id="rId30"/>
    <p:sldId id="305" r:id="rId31"/>
    <p:sldId id="327" r:id="rId32"/>
    <p:sldId id="328" r:id="rId33"/>
    <p:sldId id="347" r:id="rId34"/>
    <p:sldId id="348" r:id="rId35"/>
    <p:sldId id="306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21" r:id="rId44"/>
    <p:sldId id="313" r:id="rId4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outlineView">
  <p:normalViewPr showOutlineIcons="0">
    <p:restoredLeft sz="34577" autoAdjust="0"/>
    <p:restoredTop sz="86441" autoAdjust="0"/>
  </p:normalViewPr>
  <p:slideViewPr>
    <p:cSldViewPr snapToGrid="0" snapToObjects="1">
      <p:cViewPr>
        <p:scale>
          <a:sx n="100" d="100"/>
          <a:sy n="100" d="100"/>
        </p:scale>
        <p:origin x="-520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4008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notesMaster" Target="notesMasters/notesMaster1.xml"/><Relationship Id="rId47" Type="http://schemas.openxmlformats.org/officeDocument/2006/relationships/handoutMaster" Target="handoutMasters/handout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86D1B-BDCF-D54A-9B12-1C4C0A9FBBB6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7AD5F4-D3CE-C048-B789-5D690EB22D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7414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CF2EE8-BDE0-D740-A972-A21238B07181}" type="datetimeFigureOut">
              <a:rPr lang="en-US" smtClean="0"/>
              <a:t>3/24/19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ECEE8D-54D1-BC43-A706-E1390DB9DF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5042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ECEE8D-54D1-BC43-A706-E1390DB9DFE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935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miter lim="800000"/>
          </a:ln>
        </p:spPr>
      </p:sp>
      <p:sp>
        <p:nvSpPr>
          <p:cNvPr id="6147" name="Notes Placeholder 2"/>
          <p:cNvSpPr>
            <a:spLocks noGrp="1"/>
          </p:cNvSpPr>
          <p:nvPr>
            <p:ph type="body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91440" tIns="45720" rIns="91440" bIns="45720" anchor="t" anchorCtr="0">
            <a:noAutofit/>
          </a:bodyPr>
          <a:lstStyle>
            <a:lvl1pPr marL="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1pPr>
            <a:lvl2pPr marL="4572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2pPr>
            <a:lvl3pPr marL="9144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3pPr>
            <a:lvl4pPr marL="13716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4pPr>
            <a:lvl5pPr marL="1828800" indent="0" algn="l" defTabSz="457200" rtl="0" eaLnBrk="0" fontAlgn="base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200" b="0" i="0" u="none" baseline="0">
                <a:solidFill>
                  <a:schemeClr val="tx1"/>
                </a:solidFill>
                <a:effectLst/>
                <a:latin typeface="Calibri" pitchFamily="34" charset="0"/>
                <a:ea typeface="ＭＳ Ｐゴシック" pitchFamily="34" charset="-128"/>
              </a:defRPr>
            </a:lvl5pPr>
          </a:lstStyle>
          <a:p>
            <a:pPr marL="0" lvl="0" indent="0"/>
            <a:r>
              <a:rPr lang="en-US" altLang="en-US" b="1">
                <a:latin typeface="Arial"/>
                <a:ea typeface="Arial"/>
              </a:rPr>
              <a:t>Figure 1 </a:t>
            </a:r>
            <a:r>
              <a:rPr lang="en-US" altLang="en-US">
                <a:latin typeface="Arial"/>
                <a:ea typeface="Arial"/>
              </a:rPr>
              <a:t>General workflow of the de novo assembly of a whole genome. By overlapping reads, contigs are assembled from short reads before scaffolding by large-insert reads, and the remaining gaps are filled. The scaffolding and gap-filling steps can be iteratively performed until no contigs are scaffolded or no additional gaps are resolved before completion. Through this procedure, a draft genome consisting of chromosomes is built. Some unfilled gaps may remain in the draft genome.
</a:t>
            </a:r>
          </a:p>
          <a:p>
            <a:pPr marL="0" lvl="0" indent="0"/>
            <a:r>
              <a:rPr lang="en-US" altLang="en-US">
                <a:latin typeface="Arial"/>
                <a:ea typeface="Arial"/>
              </a:rPr>
              <a:t>Unless provided in the caption above, the following copyright applies to the content of this slide: © The Author 2016. Published by Oxford University Press. All rights reserved. For Permissions, please email: journals.permissions@oup.comThis article is published and distributed under the terms of the Oxford University Press, Standard Journals Publication Model (https://academic.oup.com/journals/pages/about_us/legal/notices)</a:t>
            </a:r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/>
          </p:nvPr>
        </p:nvSpPr>
        <p:spPr>
          <a:xfrm>
            <a:off x="3884612" y="8685212"/>
            <a:ext cx="2971800" cy="4572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anchor="b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/>
                <a:ea typeface="ＭＳ Ｐゴシック" pitchFamily="34" charset="-128"/>
              </a:defRPr>
            </a:lvl1pPr>
            <a:lvl2pPr marL="4572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/>
                <a:ea typeface="ＭＳ Ｐゴシック" pitchFamily="34" charset="-128"/>
              </a:defRPr>
            </a:lvl2pPr>
            <a:lvl3pPr marL="9144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/>
                <a:ea typeface="ＭＳ Ｐゴシック" pitchFamily="34" charset="-128"/>
              </a:defRPr>
            </a:lvl3pPr>
            <a:lvl4pPr marL="13716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/>
                <a:ea typeface="ＭＳ Ｐゴシック" pitchFamily="34" charset="-128"/>
              </a:defRPr>
            </a:lvl4pPr>
            <a:lvl5pPr marL="182880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800" b="0" i="0" u="none" baseline="0">
                <a:solidFill>
                  <a:schemeClr val="tx1"/>
                </a:solidFill>
                <a:effectLst/>
                <a:latin typeface="Arial"/>
                <a:ea typeface="ＭＳ Ｐゴシック" pitchFamily="34" charset="-128"/>
              </a:defRPr>
            </a:lvl5pPr>
          </a:lstStyle>
          <a:p>
            <a:pPr marL="0" lvl="0" indent="0" algn="r" eaLnBrk="1" hangingPunct="1"/>
            <a:fld id="{A5C9CE8C-D542-4505-9B88-A6868CF66582}" type="slidenum">
              <a:rPr lang="en-US" altLang="en-US" sz="1200"/>
              <a:t>33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82131A7-95D9-C846-AF48-D21E5A7B8D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538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needs to do single clone manipulation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75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needs to do single clone manipulation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0177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tw</a:t>
            </a:r>
            <a:r>
              <a:rPr lang="en-US" baseline="0" dirty="0" smtClean="0"/>
              <a:t>o genomes are largely co-linear except for a few rearrangements, insertions, inversions.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26F85A-3AF9-1A49-8476-7CCFE90ECD75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953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5772"/>
            <a:ext cx="7772400" cy="1470025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4986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121A-7D4F-6245-9765-E5FC114334CD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F7BDBF-CC88-B94A-8EFF-D8DF08E93470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5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EC079-B986-D145-871B-132730E6844D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5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445D7-0BC9-FF42-AA10-55522F7C0E7D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068E4-D1B2-CB4A-A712-008B4FB2C157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6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18FC0-3475-A441-97C2-A99F2C2CBE66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B6338-694E-4A49-85BA-46F30460697F}" type="datetime1">
              <a:rPr lang="en-US" smtClean="0"/>
              <a:t>3/24/19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3F07-4CB8-3D46-A404-F49AC752F8B3}" type="datetime1">
              <a:rPr lang="en-US" smtClean="0"/>
              <a:t>3/24/19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1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B285A-E44B-2746-98CA-6BA2CEDA64EE}" type="datetime1">
              <a:rPr lang="en-US" smtClean="0"/>
              <a:t>3/24/19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6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8632E-6C1A-8641-BA12-872D7CBF05E3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9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054B29-58F4-8040-9295-F0532CBCA7FF}" type="datetime1">
              <a:rPr lang="en-US" smtClean="0"/>
              <a:t>3/24/19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4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4876"/>
            <a:ext cx="8229600" cy="474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232B60-B879-8647-B6E3-62B5372CAE7A}" type="datetime1">
              <a:rPr lang="en-US" smtClean="0"/>
              <a:t>3/24/19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7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acificBiosciences/GenomicConsensus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emf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5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05739"/>
            <a:ext cx="7772400" cy="182839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Genome assembly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000" dirty="0" smtClean="0"/>
              <a:t>Bioinformatics Applications</a:t>
            </a:r>
            <a:r>
              <a:rPr lang="en-US" sz="2000" dirty="0"/>
              <a:t> </a:t>
            </a:r>
            <a:r>
              <a:rPr lang="en-US" sz="2000" dirty="0" smtClean="0"/>
              <a:t>(PLPTH813)</a:t>
            </a:r>
            <a:endParaRPr lang="en-US" sz="2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4120532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dirty="0" smtClean="0"/>
              <a:t>Sanzhen Liu</a:t>
            </a:r>
          </a:p>
          <a:p>
            <a:endParaRPr lang="en-US" sz="2800" dirty="0"/>
          </a:p>
          <a:p>
            <a:r>
              <a:rPr lang="en-US" sz="2800" dirty="0"/>
              <a:t>3</a:t>
            </a:r>
            <a:r>
              <a:rPr lang="en-US" sz="2800" dirty="0" smtClean="0"/>
              <a:t>/26/2019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14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layout consensus (IV)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776415" y="1211532"/>
            <a:ext cx="6367585" cy="1385135"/>
          </a:xfrm>
        </p:spPr>
        <p:txBody>
          <a:bodyPr/>
          <a:lstStyle/>
          <a:p>
            <a:pPr lvl="0"/>
            <a:r>
              <a:rPr lang="en-US" dirty="0" smtClean="0"/>
              <a:t>Consensus</a:t>
            </a:r>
          </a:p>
          <a:p>
            <a:pPr marL="0" indent="0">
              <a:buNone/>
            </a:pPr>
            <a:r>
              <a:rPr lang="en-US" dirty="0" smtClean="0"/>
              <a:t>Extract consensus sequences (major votes) based on the alignment of reads </a:t>
            </a:r>
            <a:r>
              <a:rPr lang="en-US" dirty="0"/>
              <a:t>that </a:t>
            </a:r>
            <a:r>
              <a:rPr lang="en-US" dirty="0" smtClean="0"/>
              <a:t>make up </a:t>
            </a:r>
            <a:r>
              <a:rPr lang="en-US" dirty="0"/>
              <a:t>a </a:t>
            </a:r>
            <a:r>
              <a:rPr lang="en-US" dirty="0" err="1" smtClean="0"/>
              <a:t>contig</a:t>
            </a:r>
            <a:endParaRPr lang="en-US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361460" y="1191848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460" y="2137510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1460" y="3092941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>
            <a:off x="1465384" y="1807309"/>
            <a:ext cx="0" cy="330201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1465384" y="2752971"/>
            <a:ext cx="0" cy="339970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70608" y="6470475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langmead</a:t>
            </a:r>
            <a:r>
              <a:rPr lang="en-US" sz="1000" dirty="0" err="1"/>
              <a:t>-lab.org</a:t>
            </a:r>
            <a:r>
              <a:rPr lang="en-US" sz="1000" dirty="0"/>
              <a:t>/teaching-</a:t>
            </a:r>
            <a:r>
              <a:rPr lang="en-US" sz="1000" dirty="0" smtClean="0"/>
              <a:t>materials</a:t>
            </a:r>
            <a:endParaRPr lang="en-US" sz="1000" dirty="0"/>
          </a:p>
        </p:txBody>
      </p:sp>
      <p:pic>
        <p:nvPicPr>
          <p:cNvPr id="7" name="Picture 6" descr="Screen Shot 2015-04-19 at 12.30.5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70" y="2827753"/>
            <a:ext cx="5615354" cy="2574244"/>
          </a:xfrm>
          <a:prstGeom prst="rect">
            <a:avLst/>
          </a:prstGeom>
        </p:spPr>
      </p:pic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3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OLC drawbacks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00168"/>
            <a:ext cx="8229600" cy="474343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Identifying all-to-all overlaps is a slow procedure, especially when read number is millions or billions.</a:t>
            </a:r>
          </a:p>
          <a:p>
            <a:pPr>
              <a:lnSpc>
                <a:spcPct val="120000"/>
              </a:lnSpc>
            </a:pPr>
            <a:endParaRPr lang="en-US" sz="2800" dirty="0" smtClean="0"/>
          </a:p>
          <a:p>
            <a:pPr>
              <a:lnSpc>
                <a:spcPct val="120000"/>
              </a:lnSpc>
            </a:pPr>
            <a:r>
              <a:rPr lang="en-US" sz="2800" dirty="0" smtClean="0"/>
              <a:t>Overlap </a:t>
            </a:r>
            <a:r>
              <a:rPr lang="en-US" sz="2800" dirty="0"/>
              <a:t>graph is </a:t>
            </a:r>
            <a:r>
              <a:rPr lang="en-US" sz="2800" dirty="0" smtClean="0"/>
              <a:t>big when read number is huge. One </a:t>
            </a:r>
            <a:r>
              <a:rPr lang="en-US" sz="2800" dirty="0"/>
              <a:t>node per read, and in practice </a:t>
            </a:r>
            <a:r>
              <a:rPr lang="en-US" sz="2800" dirty="0" smtClean="0"/>
              <a:t>the number of edges grows </a:t>
            </a:r>
            <a:r>
              <a:rPr lang="en-US" sz="2800" dirty="0" err="1"/>
              <a:t>superlinearly</a:t>
            </a:r>
            <a:r>
              <a:rPr lang="en-US" sz="2800" dirty="0"/>
              <a:t> with </a:t>
            </a:r>
            <a:r>
              <a:rPr lang="en-US" sz="2800" dirty="0" smtClean="0"/>
              <a:t>the number of reads.</a:t>
            </a:r>
          </a:p>
          <a:p>
            <a:pPr>
              <a:lnSpc>
                <a:spcPct val="120000"/>
              </a:lnSpc>
            </a:pPr>
            <a:endParaRPr lang="en-US" sz="2800" dirty="0"/>
          </a:p>
          <a:p>
            <a:pPr>
              <a:lnSpc>
                <a:spcPct val="120000"/>
              </a:lnSpc>
            </a:pPr>
            <a:r>
              <a:rPr lang="en-US" sz="2800" dirty="0"/>
              <a:t>The computational complexity limits its </a:t>
            </a:r>
            <a:r>
              <a:rPr lang="en-US" sz="2800" dirty="0" smtClean="0"/>
              <a:t>application.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184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 </a:t>
            </a:r>
            <a:r>
              <a:rPr lang="en-US" sz="28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Bruijn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graph</a:t>
            </a:r>
            <a:r>
              <a:rPr lang="en-US" dirty="0"/>
              <a:t> </a:t>
            </a:r>
            <a:r>
              <a:rPr lang="en-US" dirty="0" smtClean="0"/>
              <a:t>– k-</a:t>
            </a:r>
            <a:r>
              <a:rPr lang="en-US" dirty="0" err="1" smtClean="0"/>
              <a:t>mer</a:t>
            </a:r>
            <a:endParaRPr lang="en-US" sz="2800" dirty="0" smtClean="0">
              <a:effectLst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90500" y="1161451"/>
            <a:ext cx="8597900" cy="144627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De </a:t>
            </a:r>
            <a:r>
              <a:rPr lang="en-US" sz="2800" dirty="0" err="1"/>
              <a:t>Bruijn</a:t>
            </a:r>
            <a:r>
              <a:rPr lang="en-US" sz="2800" dirty="0"/>
              <a:t> graph assemblers model the relationship between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exact substrings </a:t>
            </a:r>
            <a:r>
              <a:rPr lang="en-US" sz="2800" dirty="0"/>
              <a:t>of length </a:t>
            </a:r>
            <a:r>
              <a:rPr lang="en-US" sz="2800" i="1" dirty="0"/>
              <a:t>k </a:t>
            </a:r>
            <a:r>
              <a:rPr lang="en-US" sz="2800" dirty="0" smtClean="0"/>
              <a:t>(k-</a:t>
            </a:r>
            <a:r>
              <a:rPr lang="en-US" sz="2800" dirty="0" err="1" smtClean="0"/>
              <a:t>mer</a:t>
            </a:r>
            <a:r>
              <a:rPr lang="en-US" sz="2800" dirty="0" smtClean="0"/>
              <a:t>)</a:t>
            </a:r>
            <a:r>
              <a:rPr lang="en-US" sz="2800" i="1" dirty="0" smtClean="0"/>
              <a:t> </a:t>
            </a:r>
            <a:r>
              <a:rPr lang="en-US" sz="2800" dirty="0" smtClean="0"/>
              <a:t>extracted </a:t>
            </a:r>
            <a:r>
              <a:rPr lang="en-US" sz="2800" dirty="0"/>
              <a:t>from </a:t>
            </a:r>
            <a:r>
              <a:rPr lang="en-US" sz="2800" dirty="0" smtClean="0"/>
              <a:t>input </a:t>
            </a:r>
            <a:r>
              <a:rPr lang="en-US" sz="2800" dirty="0"/>
              <a:t>reads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9" name="TextBox 18"/>
          <p:cNvSpPr txBox="1"/>
          <p:nvPr/>
        </p:nvSpPr>
        <p:spPr>
          <a:xfrm>
            <a:off x="441570" y="6449422"/>
            <a:ext cx="374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Compeau</a:t>
            </a:r>
            <a:r>
              <a:rPr lang="en-US" sz="1200" dirty="0" smtClean="0"/>
              <a:t> et al., 2011. </a:t>
            </a:r>
            <a:r>
              <a:rPr lang="en-US" sz="1200" dirty="0"/>
              <a:t>Nature Biotechnology 29</a:t>
            </a:r>
            <a:r>
              <a:rPr lang="en-US" sz="1200" b="1" dirty="0"/>
              <a:t>:</a:t>
            </a:r>
            <a:r>
              <a:rPr lang="en-US" sz="1200" dirty="0"/>
              <a:t> 987-991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grpSp>
        <p:nvGrpSpPr>
          <p:cNvPr id="7" name="Group 6"/>
          <p:cNvGrpSpPr/>
          <p:nvPr/>
        </p:nvGrpSpPr>
        <p:grpSpPr>
          <a:xfrm>
            <a:off x="3484256" y="3709111"/>
            <a:ext cx="1667487" cy="2400657"/>
            <a:chOff x="2596387" y="2042672"/>
            <a:chExt cx="997453" cy="2400657"/>
          </a:xfrm>
        </p:grpSpPr>
        <p:sp>
          <p:nvSpPr>
            <p:cNvPr id="9" name="TextBox 8"/>
            <p:cNvSpPr txBox="1"/>
            <p:nvPr/>
          </p:nvSpPr>
          <p:spPr>
            <a:xfrm>
              <a:off x="2644323" y="2504337"/>
              <a:ext cx="702019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Courier"/>
                  <a:cs typeface="Courier"/>
                </a:rPr>
                <a:t>ATG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Courier"/>
                  <a:cs typeface="Courier"/>
                </a:rPr>
                <a:t>TGG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Courier"/>
                  <a:cs typeface="Courier"/>
                </a:rPr>
                <a:t>GGC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Courier"/>
                  <a:cs typeface="Courier"/>
                </a:rPr>
                <a:t>GCG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2400" dirty="0" smtClean="0">
                  <a:latin typeface="Courier"/>
                  <a:cs typeface="Courier"/>
                </a:rPr>
                <a:t>CGT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596387" y="2042672"/>
              <a:ext cx="99745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</a:rPr>
                <a:t>k-</a:t>
              </a:r>
              <a:r>
                <a:rPr lang="en-US" sz="2400" dirty="0" err="1" smtClean="0">
                  <a:solidFill>
                    <a:srgbClr val="008000"/>
                  </a:solidFill>
                </a:rPr>
                <a:t>mer</a:t>
              </a:r>
              <a:r>
                <a:rPr lang="en-US" sz="2400" dirty="0" smtClean="0">
                  <a:solidFill>
                    <a:srgbClr val="008000"/>
                  </a:solidFill>
                </a:rPr>
                <a:t> (k=3)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417786" y="3053261"/>
            <a:ext cx="3407280" cy="477054"/>
            <a:chOff x="208596" y="4432385"/>
            <a:chExt cx="2649572" cy="477054"/>
          </a:xfrm>
        </p:grpSpPr>
        <p:sp>
          <p:nvSpPr>
            <p:cNvPr id="3" name="TextBox 2"/>
            <p:cNvSpPr txBox="1"/>
            <p:nvPr/>
          </p:nvSpPr>
          <p:spPr>
            <a:xfrm>
              <a:off x="867091" y="4447774"/>
              <a:ext cx="19910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>
                  <a:latin typeface="Courier"/>
                  <a:cs typeface="Courier"/>
                </a:rPr>
                <a:t>A T G G C G T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8596" y="4432385"/>
              <a:ext cx="87460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solidFill>
                    <a:srgbClr val="008000"/>
                  </a:solidFill>
                </a:rPr>
                <a:t>reads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93530" y="2607731"/>
            <a:ext cx="1032933" cy="922585"/>
            <a:chOff x="3293530" y="2607731"/>
            <a:chExt cx="1032933" cy="922585"/>
          </a:xfrm>
        </p:grpSpPr>
        <p:sp>
          <p:nvSpPr>
            <p:cNvPr id="32" name="Rectangle 31"/>
            <p:cNvSpPr/>
            <p:nvPr/>
          </p:nvSpPr>
          <p:spPr>
            <a:xfrm>
              <a:off x="3293530" y="3095596"/>
              <a:ext cx="1032933" cy="43472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3395136" y="2607731"/>
              <a:ext cx="8205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rgbClr val="008000"/>
                  </a:solidFill>
                </a:rPr>
                <a:t>(k=3</a:t>
              </a:r>
              <a:r>
                <a:rPr lang="en-US" sz="2400" dirty="0" smtClean="0">
                  <a:solidFill>
                    <a:srgbClr val="008000"/>
                  </a:solidFill>
                </a:rPr>
                <a:t>)</a:t>
              </a:r>
              <a:endParaRPr lang="en-US" sz="2400" dirty="0">
                <a:solidFill>
                  <a:srgbClr val="008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88533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8.51852E-6 L 0.16111 0.00186 " pathEditMode="relative" ptsTypes="AA">
                                      <p:cBhvr>
                                        <p:cTn id="14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e </a:t>
            </a:r>
            <a:r>
              <a:rPr lang="en-US" sz="2800" kern="1200" dirty="0" err="1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Bruijn</a:t>
            </a:r>
            <a:r>
              <a:rPr lang="en-US" sz="2800" kern="1200" dirty="0" smtClean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 graph - assembly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40324" y="1047625"/>
            <a:ext cx="8636976" cy="1271086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/>
              <a:t>De </a:t>
            </a:r>
            <a:r>
              <a:rPr lang="en-US" sz="2800" dirty="0" err="1"/>
              <a:t>Bruijn</a:t>
            </a:r>
            <a:r>
              <a:rPr lang="en-US" sz="2800" dirty="0"/>
              <a:t> graph assemblers model the relationship between </a:t>
            </a:r>
            <a:r>
              <a:rPr lang="en-US" sz="2800" b="1" dirty="0">
                <a:solidFill>
                  <a:schemeClr val="tx2">
                    <a:lumMod val="75000"/>
                  </a:schemeClr>
                </a:solidFill>
              </a:rPr>
              <a:t>exact substrings </a:t>
            </a:r>
            <a:r>
              <a:rPr lang="en-US" sz="2800" dirty="0"/>
              <a:t>of length </a:t>
            </a:r>
            <a:r>
              <a:rPr lang="en-US" sz="2800" i="1" dirty="0"/>
              <a:t>k </a:t>
            </a:r>
            <a:r>
              <a:rPr lang="en-US" sz="2800" dirty="0" smtClean="0"/>
              <a:t>(k-</a:t>
            </a:r>
            <a:r>
              <a:rPr lang="en-US" sz="2800" dirty="0" err="1" smtClean="0"/>
              <a:t>mer</a:t>
            </a:r>
            <a:r>
              <a:rPr lang="en-US" sz="2800" dirty="0" smtClean="0"/>
              <a:t>)</a:t>
            </a:r>
            <a:r>
              <a:rPr lang="en-US" sz="2800" i="1" dirty="0" smtClean="0"/>
              <a:t> </a:t>
            </a:r>
            <a:r>
              <a:rPr lang="en-US" sz="2800" dirty="0" smtClean="0"/>
              <a:t>extracted </a:t>
            </a:r>
            <a:r>
              <a:rPr lang="en-US" sz="2800" dirty="0"/>
              <a:t>from </a:t>
            </a:r>
            <a:r>
              <a:rPr lang="en-US" sz="2800" dirty="0" smtClean="0"/>
              <a:t>input </a:t>
            </a:r>
            <a:r>
              <a:rPr lang="en-US" sz="2800" dirty="0"/>
              <a:t>reads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sp>
        <p:nvSpPr>
          <p:cNvPr id="15" name="TextBox 14"/>
          <p:cNvSpPr txBox="1"/>
          <p:nvPr/>
        </p:nvSpPr>
        <p:spPr>
          <a:xfrm>
            <a:off x="5496834" y="5939064"/>
            <a:ext cx="1897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ATGGCGTGCAATG</a:t>
            </a:r>
            <a:endParaRPr 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2774461" y="5210623"/>
            <a:ext cx="1491340" cy="1246837"/>
            <a:chOff x="2774461" y="5210623"/>
            <a:chExt cx="1491340" cy="1246837"/>
          </a:xfrm>
        </p:grpSpPr>
        <p:sp>
          <p:nvSpPr>
            <p:cNvPr id="10" name="TextBox 9"/>
            <p:cNvSpPr txBox="1"/>
            <p:nvPr/>
          </p:nvSpPr>
          <p:spPr>
            <a:xfrm>
              <a:off x="3298694" y="5481305"/>
              <a:ext cx="576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ATG</a:t>
              </a:r>
              <a:endParaRPr lang="en-US" dirty="0"/>
            </a:p>
          </p:txBody>
        </p:sp>
        <p:sp>
          <p:nvSpPr>
            <p:cNvPr id="11" name="Oval 10"/>
            <p:cNvSpPr/>
            <p:nvPr/>
          </p:nvSpPr>
          <p:spPr>
            <a:xfrm>
              <a:off x="2899330" y="5687413"/>
              <a:ext cx="420077" cy="420077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AT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3845724" y="5687413"/>
              <a:ext cx="420077" cy="420077"/>
            </a:xfrm>
            <a:prstGeom prst="ellipse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TG</a:t>
              </a:r>
              <a:endParaRPr lang="en-US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11" idx="6"/>
              <a:endCxn id="12" idx="2"/>
            </p:cNvCxnSpPr>
            <p:nvPr/>
          </p:nvCxnSpPr>
          <p:spPr>
            <a:xfrm>
              <a:off x="3319407" y="5897452"/>
              <a:ext cx="526317" cy="0"/>
            </a:xfrm>
            <a:prstGeom prst="straightConnector1">
              <a:avLst/>
            </a:prstGeom>
            <a:ln>
              <a:solidFill>
                <a:schemeClr val="bg1">
                  <a:lumMod val="50000"/>
                </a:schemeClr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2774461" y="6088128"/>
              <a:ext cx="70088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Node</a:t>
              </a:r>
              <a:endParaRPr lang="en-US" b="1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250267" y="5210623"/>
              <a:ext cx="64430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edge</a:t>
              </a:r>
              <a:endParaRPr lang="en-US" b="1" dirty="0"/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441570" y="6449422"/>
            <a:ext cx="37416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 smtClean="0"/>
              <a:t>Compeau</a:t>
            </a:r>
            <a:r>
              <a:rPr lang="en-US" sz="1200" dirty="0" smtClean="0"/>
              <a:t> et al., 2011. </a:t>
            </a:r>
            <a:r>
              <a:rPr lang="en-US" sz="1200" dirty="0"/>
              <a:t>Nature Biotechnology 29</a:t>
            </a:r>
            <a:r>
              <a:rPr lang="en-US" sz="1200" b="1" dirty="0"/>
              <a:t>:</a:t>
            </a:r>
            <a:r>
              <a:rPr lang="en-US" sz="1200" dirty="0"/>
              <a:t> 987-991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grpSp>
        <p:nvGrpSpPr>
          <p:cNvPr id="6" name="Group 5"/>
          <p:cNvGrpSpPr/>
          <p:nvPr/>
        </p:nvGrpSpPr>
        <p:grpSpPr>
          <a:xfrm>
            <a:off x="208596" y="4338898"/>
            <a:ext cx="2305045" cy="1846659"/>
            <a:chOff x="208596" y="4338898"/>
            <a:chExt cx="2305045" cy="1846659"/>
          </a:xfrm>
        </p:grpSpPr>
        <p:sp>
          <p:nvSpPr>
            <p:cNvPr id="3" name="TextBox 2"/>
            <p:cNvSpPr txBox="1"/>
            <p:nvPr/>
          </p:nvSpPr>
          <p:spPr>
            <a:xfrm>
              <a:off x="1110693" y="4338898"/>
              <a:ext cx="1402948" cy="1846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latin typeface="Courier"/>
                  <a:cs typeface="Courier"/>
                </a:rPr>
                <a:t>b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ATGGCGT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GGCGTCG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CTTGCAA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TGCAATG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CAATGGC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ATGGCGT</a:t>
              </a:r>
              <a:endParaRPr lang="en-US" sz="1600" dirty="0">
                <a:latin typeface="Courier"/>
                <a:cs typeface="Courier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08596" y="4525872"/>
              <a:ext cx="70212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reads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208596" y="2562330"/>
            <a:ext cx="2276139" cy="1483418"/>
            <a:chOff x="208596" y="2562330"/>
            <a:chExt cx="2276139" cy="1483418"/>
          </a:xfrm>
        </p:grpSpPr>
        <p:pic>
          <p:nvPicPr>
            <p:cNvPr id="5" name="Picture 4" descr="Screen Shot 2015-04-19 at 12.55.26 P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693" y="2562330"/>
              <a:ext cx="1374042" cy="1483418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208596" y="2714657"/>
              <a:ext cx="108094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genome</a:t>
              </a:r>
            </a:p>
            <a:p>
              <a:r>
                <a:rPr lang="en-US" dirty="0" smtClean="0">
                  <a:solidFill>
                    <a:srgbClr val="008000"/>
                  </a:solidFill>
                </a:rPr>
                <a:t>sequence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928637" y="2273505"/>
            <a:ext cx="1499921" cy="2996564"/>
            <a:chOff x="2928637" y="2273505"/>
            <a:chExt cx="1499921" cy="2996564"/>
          </a:xfrm>
        </p:grpSpPr>
        <p:sp>
          <p:nvSpPr>
            <p:cNvPr id="9" name="TextBox 8"/>
            <p:cNvSpPr txBox="1"/>
            <p:nvPr/>
          </p:nvSpPr>
          <p:spPr>
            <a:xfrm>
              <a:off x="2928637" y="2469303"/>
              <a:ext cx="902811" cy="28007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 smtClean="0">
                  <a:latin typeface="Courier"/>
                  <a:cs typeface="Courier"/>
                </a:rPr>
                <a:t>C</a:t>
              </a:r>
              <a:endParaRPr lang="en-US" sz="1600" b="1" dirty="0">
                <a:latin typeface="Courier"/>
                <a:cs typeface="Courier"/>
              </a:endParaRP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ATG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TGG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GGC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GCG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CGT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GTG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TGC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GCA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CAA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sz="1600" dirty="0" smtClean="0">
                  <a:latin typeface="Courier"/>
                  <a:cs typeface="Courier"/>
                </a:rPr>
                <a:t>AAT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159498" y="2273505"/>
              <a:ext cx="12690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k-</a:t>
              </a:r>
              <a:r>
                <a:rPr lang="en-US" dirty="0" err="1" smtClean="0">
                  <a:solidFill>
                    <a:srgbClr val="008000"/>
                  </a:solidFill>
                </a:rPr>
                <a:t>mer</a:t>
              </a:r>
              <a:r>
                <a:rPr lang="en-US" dirty="0" smtClean="0">
                  <a:solidFill>
                    <a:srgbClr val="008000"/>
                  </a:solidFill>
                </a:rPr>
                <a:t> (k=3)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655970" y="2137858"/>
            <a:ext cx="3393876" cy="3791437"/>
            <a:chOff x="4655970" y="2137858"/>
            <a:chExt cx="3393876" cy="3791437"/>
          </a:xfrm>
        </p:grpSpPr>
        <p:pic>
          <p:nvPicPr>
            <p:cNvPr id="8" name="Picture 7" descr="Screen Shot 2015-04-19 at 12.55.47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55970" y="2447267"/>
              <a:ext cx="3393876" cy="348202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577765" y="2137858"/>
              <a:ext cx="1644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rgbClr val="008000"/>
                  </a:solidFill>
                </a:rPr>
                <a:t>De </a:t>
              </a:r>
              <a:r>
                <a:rPr lang="en-US" dirty="0" err="1" smtClean="0">
                  <a:solidFill>
                    <a:srgbClr val="008000"/>
                  </a:solidFill>
                </a:rPr>
                <a:t>Bruijn</a:t>
              </a:r>
              <a:r>
                <a:rPr lang="en-US" dirty="0" smtClean="0">
                  <a:solidFill>
                    <a:srgbClr val="008000"/>
                  </a:solidFill>
                </a:rPr>
                <a:t> graph</a:t>
              </a:r>
              <a:endParaRPr lang="en-US" dirty="0">
                <a:solidFill>
                  <a:srgbClr val="008000"/>
                </a:solidFill>
              </a:endParaRPr>
            </a:p>
          </p:txBody>
        </p:sp>
      </p:grp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0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Sequencing errors complicate assemblies</a:t>
            </a:r>
            <a:endParaRPr lang="en-US" dirty="0"/>
          </a:p>
        </p:txBody>
      </p:sp>
      <p:pic>
        <p:nvPicPr>
          <p:cNvPr id="5" name="Picture 4" descr="Screen Shot 2015-04-19 at 5.10.4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7603" y="1833965"/>
            <a:ext cx="3888154" cy="37617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2462" y="5669364"/>
            <a:ext cx="8019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Sequence error correction before graph construction is a critical step for De </a:t>
            </a:r>
            <a:r>
              <a:rPr lang="en-US" sz="2800" dirty="0" err="1" smtClean="0"/>
              <a:t>Bruijn</a:t>
            </a:r>
            <a:r>
              <a:rPr lang="en-US" sz="2800" dirty="0" smtClean="0"/>
              <a:t> </a:t>
            </a:r>
            <a:r>
              <a:rPr lang="en-US" sz="2800" dirty="0"/>
              <a:t>graph </a:t>
            </a:r>
            <a:r>
              <a:rPr lang="en-US" sz="2800" dirty="0" smtClean="0"/>
              <a:t>assembly.</a:t>
            </a:r>
            <a:endParaRPr 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303732" y="1152771"/>
            <a:ext cx="8693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complexity of De </a:t>
            </a:r>
            <a:r>
              <a:rPr lang="en-US" sz="2400" dirty="0" err="1" smtClean="0"/>
              <a:t>Bruijn</a:t>
            </a:r>
            <a:r>
              <a:rPr lang="en-US" sz="2400" dirty="0" smtClean="0"/>
              <a:t> graph grows when reads contain errors.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6909958" y="3263579"/>
            <a:ext cx="1551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G: genome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6924574" y="5319696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langmead</a:t>
            </a:r>
            <a:r>
              <a:rPr lang="en-US" sz="1000" dirty="0" err="1"/>
              <a:t>-lab.org</a:t>
            </a:r>
            <a:r>
              <a:rPr lang="en-US" sz="1000" dirty="0"/>
              <a:t>/teaching-</a:t>
            </a:r>
            <a:r>
              <a:rPr lang="en-US" sz="1000" dirty="0" smtClean="0"/>
              <a:t>materials</a:t>
            </a:r>
            <a:endParaRPr lang="en-US" sz="10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14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432066" y="2197645"/>
            <a:ext cx="1295134" cy="83099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"/>
              <a:ea typeface="ＭＳ Ｐゴシック" charset="-128"/>
              <a:cs typeface="Courier"/>
            </a:endParaRPr>
          </a:p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"/>
              <a:ea typeface="ＭＳ Ｐゴシック" charset="-128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0090" y="3732914"/>
            <a:ext cx="8845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TGCGT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GCGTG</a:t>
            </a:r>
            <a:endParaRPr lang="en-US" dirty="0"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CGTGA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11476" y="3353812"/>
            <a:ext cx="2526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8000"/>
                </a:solidFill>
              </a:rPr>
              <a:t>k</a:t>
            </a:r>
            <a:r>
              <a:rPr lang="en-US" dirty="0" smtClean="0">
                <a:solidFill>
                  <a:srgbClr val="008000"/>
                </a:solidFill>
              </a:rPr>
              <a:t>-</a:t>
            </a:r>
            <a:r>
              <a:rPr lang="en-US" dirty="0" err="1" smtClean="0">
                <a:solidFill>
                  <a:srgbClr val="008000"/>
                </a:solidFill>
              </a:rPr>
              <a:t>mer</a:t>
            </a:r>
            <a:r>
              <a:rPr lang="en-US" dirty="0" smtClean="0">
                <a:solidFill>
                  <a:srgbClr val="008000"/>
                </a:solidFill>
              </a:rPr>
              <a:t> count profile (k=5)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1476" y="1818543"/>
            <a:ext cx="748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Reads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0090" y="4546568"/>
            <a:ext cx="8654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ourier"/>
                <a:cs typeface="Courier"/>
              </a:rPr>
              <a:t>TG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dirty="0" smtClean="0">
                <a:latin typeface="Courier"/>
                <a:cs typeface="Courier"/>
              </a:rPr>
              <a:t>GT</a:t>
            </a:r>
            <a:endParaRPr lang="en-US" dirty="0" smtClean="0">
              <a:solidFill>
                <a:srgbClr val="FF0000"/>
              </a:solidFill>
              <a:latin typeface="Courier"/>
              <a:cs typeface="Courier"/>
            </a:endParaRPr>
          </a:p>
          <a:p>
            <a:r>
              <a:rPr lang="en-US" dirty="0" smtClean="0">
                <a:latin typeface="Courier"/>
                <a:cs typeface="Courier"/>
              </a:rPr>
              <a:t>G</a:t>
            </a:r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dirty="0" smtClean="0">
                <a:latin typeface="Courier"/>
                <a:cs typeface="Courier"/>
              </a:rPr>
              <a:t>GTG</a:t>
            </a:r>
          </a:p>
          <a:p>
            <a:r>
              <a:rPr lang="en-US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dirty="0" smtClean="0">
                <a:latin typeface="Courier"/>
                <a:cs typeface="Courier"/>
              </a:rPr>
              <a:t>GTGA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2462" y="2946876"/>
            <a:ext cx="1056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GTGA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Courier"/>
              <a:ea typeface="ＭＳ Ｐゴシック" charset="-128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28625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5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identification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67154" y="5708542"/>
            <a:ext cx="7128337" cy="47000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k-</a:t>
            </a:r>
            <a:r>
              <a:rPr lang="en-US" sz="2800" dirty="0" err="1">
                <a:solidFill>
                  <a:srgbClr val="FF0000"/>
                </a:solidFill>
              </a:rPr>
              <a:t>mer</a:t>
            </a:r>
            <a:r>
              <a:rPr lang="en-US" sz="2800" dirty="0">
                <a:solidFill>
                  <a:srgbClr val="FF0000"/>
                </a:solidFill>
              </a:rPr>
              <a:t> count </a:t>
            </a:r>
            <a:r>
              <a:rPr lang="en-US" sz="2800" dirty="0" smtClean="0">
                <a:solidFill>
                  <a:srgbClr val="FF0000"/>
                </a:solidFill>
              </a:rPr>
              <a:t>profile </a:t>
            </a:r>
            <a:r>
              <a:rPr lang="en-US" sz="2800" dirty="0">
                <a:solidFill>
                  <a:srgbClr val="FF0000"/>
                </a:solidFill>
              </a:rPr>
              <a:t>indicates where errors </a:t>
            </a:r>
            <a:r>
              <a:rPr lang="en-US" sz="2800" dirty="0" smtClean="0">
                <a:solidFill>
                  <a:srgbClr val="FF0000"/>
                </a:solidFill>
              </a:rPr>
              <a:t>are.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42791" y="1691808"/>
            <a:ext cx="2613198" cy="378565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</a:p>
          <a:p>
            <a:pPr>
              <a:defRPr/>
            </a:pPr>
            <a:r>
              <a:rPr lang="en-US" sz="24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TGCGTGATACG</a:t>
            </a:r>
            <a:endParaRPr lang="en-US" sz="2400" dirty="0">
              <a:solidFill>
                <a:schemeClr val="bg1">
                  <a:lumMod val="65000"/>
                </a:schemeClr>
              </a:solidFill>
              <a:latin typeface="Courier"/>
              <a:ea typeface="ＭＳ Ｐゴシック" charset="-128"/>
              <a:cs typeface="Courier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358126" y="1701578"/>
            <a:ext cx="244426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Courier"/>
                <a:cs typeface="Courier"/>
              </a:rPr>
              <a:t>TG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latin typeface="Courier"/>
                <a:cs typeface="Courier"/>
              </a:rPr>
              <a:t>GT	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400" dirty="0" smtClean="0">
                <a:latin typeface="Courier"/>
                <a:cs typeface="Courier"/>
              </a:rPr>
              <a:t>G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latin typeface="Courier"/>
                <a:cs typeface="Courier"/>
              </a:rPr>
              <a:t>GTG	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G</a:t>
            </a:r>
            <a:r>
              <a:rPr lang="en-US" sz="2400" dirty="0" smtClean="0">
                <a:latin typeface="Courier"/>
                <a:cs typeface="Courier"/>
              </a:rPr>
              <a:t>GTGA	</a:t>
            </a:r>
            <a:r>
              <a:rPr lang="en-US" sz="2400" dirty="0" smtClean="0">
                <a:solidFill>
                  <a:srgbClr val="FF0000"/>
                </a:solidFill>
                <a:latin typeface="Courier"/>
                <a:cs typeface="Courier"/>
              </a:rPr>
              <a:t>1</a:t>
            </a:r>
          </a:p>
          <a:p>
            <a:r>
              <a:rPr lang="en-US" sz="2400" dirty="0" smtClean="0">
                <a:latin typeface="Courier"/>
                <a:cs typeface="Courier"/>
              </a:rPr>
              <a:t>TGCGT	</a:t>
            </a:r>
            <a:r>
              <a:rPr lang="en-US" sz="2400" dirty="0">
                <a:latin typeface="Courier"/>
                <a:cs typeface="Courier"/>
              </a:rPr>
              <a:t>9</a:t>
            </a:r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GCGTG	</a:t>
            </a:r>
            <a:r>
              <a:rPr lang="en-US" sz="2400" dirty="0">
                <a:latin typeface="Courier"/>
                <a:cs typeface="Courier"/>
              </a:rPr>
              <a:t>9</a:t>
            </a:r>
            <a:endParaRPr lang="en-US" sz="2400" dirty="0" smtClean="0">
              <a:latin typeface="Courier"/>
              <a:cs typeface="Courier"/>
            </a:endParaRPr>
          </a:p>
          <a:p>
            <a:r>
              <a:rPr lang="en-US" sz="2400" dirty="0" smtClean="0">
                <a:latin typeface="Courier"/>
                <a:cs typeface="Courier"/>
              </a:rPr>
              <a:t>CGTGA	9</a:t>
            </a: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GTGAT	10</a:t>
            </a: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TGATA	10</a:t>
            </a: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GATAC	10</a:t>
            </a:r>
            <a:endParaRPr lang="en-US" sz="2400" dirty="0">
              <a:latin typeface="Courier"/>
              <a:ea typeface="ＭＳ Ｐゴシック" charset="-128"/>
              <a:cs typeface="Courier"/>
            </a:endParaRPr>
          </a:p>
          <a:p>
            <a:r>
              <a:rPr lang="en-US" sz="2400" dirty="0" smtClean="0">
                <a:latin typeface="Courier"/>
                <a:ea typeface="ＭＳ Ｐゴシック" charset="-128"/>
                <a:cs typeface="Courier"/>
              </a:rPr>
              <a:t>ATACG	10</a:t>
            </a:r>
            <a:endParaRPr lang="en-US" sz="2400" dirty="0" smtClean="0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99512" y="1233576"/>
            <a:ext cx="3306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8000"/>
                </a:solidFill>
              </a:rPr>
              <a:t>k</a:t>
            </a:r>
            <a:r>
              <a:rPr lang="en-US" sz="2400" dirty="0" smtClean="0">
                <a:solidFill>
                  <a:srgbClr val="008000"/>
                </a:solidFill>
              </a:rPr>
              <a:t>-</a:t>
            </a:r>
            <a:r>
              <a:rPr lang="en-US" sz="2400" dirty="0" err="1" smtClean="0">
                <a:solidFill>
                  <a:srgbClr val="008000"/>
                </a:solidFill>
              </a:rPr>
              <a:t>mer</a:t>
            </a:r>
            <a:r>
              <a:rPr lang="en-US" sz="2400" dirty="0" smtClean="0">
                <a:solidFill>
                  <a:srgbClr val="008000"/>
                </a:solidFill>
              </a:rPr>
              <a:t> count profile (k=5)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2202" y="1223806"/>
            <a:ext cx="25364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Reads (depth = 10)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791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Error correction</a:t>
            </a:r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3644899" y="1357565"/>
            <a:ext cx="5389725" cy="4793589"/>
            <a:chOff x="3754275" y="1175411"/>
            <a:chExt cx="5389725" cy="4793589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754275" y="1175411"/>
              <a:ext cx="5389725" cy="4793589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5421921" y="1905684"/>
              <a:ext cx="2616241" cy="31188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tIns="0" bIns="0" rtlCol="0">
              <a:spAutoFit/>
            </a:bodyPr>
            <a:lstStyle/>
            <a:p>
              <a:pPr algn="r">
                <a:lnSpc>
                  <a:spcPct val="60000"/>
                </a:lnSpc>
              </a:pPr>
              <a:r>
                <a:rPr lang="en-US" sz="1600" dirty="0" smtClean="0"/>
                <a:t>uncorrected reads</a:t>
              </a:r>
            </a:p>
            <a:p>
              <a:pPr algn="r">
                <a:lnSpc>
                  <a:spcPct val="60000"/>
                </a:lnSpc>
              </a:pPr>
              <a:r>
                <a:rPr lang="en-US" sz="1600" dirty="0" smtClean="0"/>
                <a:t>corrected reads</a:t>
              </a:r>
              <a:endParaRPr lang="en-US" sz="16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6672385" y="6151154"/>
            <a:ext cx="1239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from </a:t>
            </a:r>
            <a:r>
              <a:rPr lang="en-US" sz="1200" dirty="0" err="1" smtClean="0"/>
              <a:t>Allpaths</a:t>
            </a:r>
            <a:r>
              <a:rPr lang="en-US" sz="1200" dirty="0" smtClean="0"/>
              <a:t>-LG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15900" y="2087838"/>
            <a:ext cx="347979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Essentially, the error correction algorithm removes k-</a:t>
            </a:r>
            <a:r>
              <a:rPr lang="en-US" sz="2800" dirty="0" err="1" smtClean="0"/>
              <a:t>mers</a:t>
            </a:r>
            <a:r>
              <a:rPr lang="en-US" sz="2800" dirty="0" smtClean="0"/>
              <a:t> with a few copies and correct reads carrying these errors.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8763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576262"/>
          </a:xfrm>
        </p:spPr>
        <p:txBody>
          <a:bodyPr>
            <a:normAutofit/>
          </a:bodyPr>
          <a:lstStyle/>
          <a:p>
            <a:r>
              <a:rPr lang="en-US" sz="3200" dirty="0" smtClean="0"/>
              <a:t>Repeats</a:t>
            </a:r>
            <a:endParaRPr lang="en-US" sz="3200" dirty="0"/>
          </a:p>
        </p:txBody>
      </p:sp>
      <p:sp>
        <p:nvSpPr>
          <p:cNvPr id="5" name="TextBox 4"/>
          <p:cNvSpPr txBox="1"/>
          <p:nvPr/>
        </p:nvSpPr>
        <p:spPr>
          <a:xfrm>
            <a:off x="1094384" y="6501896"/>
            <a:ext cx="47085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Berger, B., </a:t>
            </a:r>
            <a:r>
              <a:rPr lang="en-US" sz="1200" dirty="0" smtClean="0"/>
              <a:t> et al., 2013 </a:t>
            </a:r>
            <a:r>
              <a:rPr lang="en-US" sz="1200" dirty="0"/>
              <a:t>Nature Reviews Genetics 14</a:t>
            </a:r>
            <a:r>
              <a:rPr lang="en-US" sz="1200" b="1" dirty="0"/>
              <a:t>:</a:t>
            </a:r>
            <a:r>
              <a:rPr lang="en-US" sz="1200" dirty="0"/>
              <a:t> 333-346</a:t>
            </a:r>
            <a:r>
              <a:rPr lang="en-US" sz="1200" dirty="0" smtClean="0"/>
              <a:t>.</a:t>
            </a:r>
            <a:endParaRPr lang="en-US" sz="1200" dirty="0"/>
          </a:p>
        </p:txBody>
      </p:sp>
      <p:pic>
        <p:nvPicPr>
          <p:cNvPr id="4" name="Picture 3" descr="Screen Shot 2015-04-23 at 10.20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11" y="1006524"/>
            <a:ext cx="6135370" cy="5469971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71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Unresolved repeats produce gaps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23770" y="1076308"/>
            <a:ext cx="86868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Long repeats, especially for those whose lengths are longer than read length, and high-copy repeats are challenging to resolve. If no other information can be used to assist in resolving repeats, gaps will be introduced.</a:t>
            </a:r>
            <a:endParaRPr lang="en-US" sz="2800" dirty="0"/>
          </a:p>
        </p:txBody>
      </p:sp>
      <p:sp>
        <p:nvSpPr>
          <p:cNvPr id="11" name="Rectangle 10"/>
          <p:cNvSpPr/>
          <p:nvPr/>
        </p:nvSpPr>
        <p:spPr>
          <a:xfrm>
            <a:off x="3988683" y="3608050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3486396" y="334550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3486396" y="387059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490970" y="3608050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993256" y="387059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993256" y="334550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10" idx="3"/>
            <a:endCxn id="11" idx="1"/>
          </p:cNvCxnSpPr>
          <p:nvPr/>
        </p:nvCxnSpPr>
        <p:spPr>
          <a:xfrm>
            <a:off x="3734868" y="3469735"/>
            <a:ext cx="253815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2" idx="3"/>
            <a:endCxn id="11" idx="1"/>
          </p:cNvCxnSpPr>
          <p:nvPr/>
        </p:nvCxnSpPr>
        <p:spPr>
          <a:xfrm flipV="1">
            <a:off x="3734868" y="3732281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1" idx="3"/>
            <a:endCxn id="13" idx="1"/>
          </p:cNvCxnSpPr>
          <p:nvPr/>
        </p:nvCxnSpPr>
        <p:spPr>
          <a:xfrm>
            <a:off x="4237155" y="3732281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3"/>
            <a:endCxn id="15" idx="1"/>
          </p:cNvCxnSpPr>
          <p:nvPr/>
        </p:nvCxnSpPr>
        <p:spPr>
          <a:xfrm flipV="1">
            <a:off x="4739442" y="3469735"/>
            <a:ext cx="253814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3" idx="3"/>
            <a:endCxn id="14" idx="1"/>
          </p:cNvCxnSpPr>
          <p:nvPr/>
        </p:nvCxnSpPr>
        <p:spPr>
          <a:xfrm>
            <a:off x="4739442" y="3732281"/>
            <a:ext cx="253814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Rectangle 32"/>
          <p:cNvSpPr/>
          <p:nvPr/>
        </p:nvSpPr>
        <p:spPr>
          <a:xfrm>
            <a:off x="3989238" y="4682273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3486951" y="4944820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962399" y="4944820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4491525" y="4682273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5531873" y="4944820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5004259" y="4944820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34" idx="3"/>
            <a:endCxn id="33" idx="1"/>
          </p:cNvCxnSpPr>
          <p:nvPr/>
        </p:nvCxnSpPr>
        <p:spPr>
          <a:xfrm flipV="1">
            <a:off x="3735423" y="4806504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35" idx="3"/>
            <a:endCxn id="34" idx="1"/>
          </p:cNvCxnSpPr>
          <p:nvPr/>
        </p:nvCxnSpPr>
        <p:spPr>
          <a:xfrm>
            <a:off x="3210871" y="5069051"/>
            <a:ext cx="276080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33" idx="3"/>
            <a:endCxn id="36" idx="1"/>
          </p:cNvCxnSpPr>
          <p:nvPr/>
        </p:nvCxnSpPr>
        <p:spPr>
          <a:xfrm>
            <a:off x="4237710" y="4806504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6" idx="3"/>
            <a:endCxn id="38" idx="1"/>
          </p:cNvCxnSpPr>
          <p:nvPr/>
        </p:nvCxnSpPr>
        <p:spPr>
          <a:xfrm>
            <a:off x="4739997" y="4806504"/>
            <a:ext cx="264262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38" idx="3"/>
            <a:endCxn id="37" idx="1"/>
          </p:cNvCxnSpPr>
          <p:nvPr/>
        </p:nvCxnSpPr>
        <p:spPr>
          <a:xfrm>
            <a:off x="5252731" y="5069051"/>
            <a:ext cx="279142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3989238" y="5193282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491525" y="5193282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>
            <a:stCxn id="46" idx="2"/>
            <a:endCxn id="49" idx="0"/>
          </p:cNvCxnSpPr>
          <p:nvPr/>
        </p:nvCxnSpPr>
        <p:spPr>
          <a:xfrm>
            <a:off x="4113474" y="5441744"/>
            <a:ext cx="555" cy="237912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/>
          <p:cNvSpPr/>
          <p:nvPr/>
        </p:nvSpPr>
        <p:spPr>
          <a:xfrm>
            <a:off x="3989793" y="5679656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492080" y="5679656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1" name="Straight Arrow Connector 50"/>
          <p:cNvCxnSpPr>
            <a:stCxn id="49" idx="3"/>
            <a:endCxn id="50" idx="1"/>
          </p:cNvCxnSpPr>
          <p:nvPr/>
        </p:nvCxnSpPr>
        <p:spPr>
          <a:xfrm>
            <a:off x="4238265" y="5803887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0"/>
            <a:endCxn id="47" idx="2"/>
          </p:cNvCxnSpPr>
          <p:nvPr/>
        </p:nvCxnSpPr>
        <p:spPr>
          <a:xfrm flipH="1" flipV="1">
            <a:off x="4615761" y="5441744"/>
            <a:ext cx="555" cy="237912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34" idx="3"/>
            <a:endCxn id="46" idx="1"/>
          </p:cNvCxnSpPr>
          <p:nvPr/>
        </p:nvCxnSpPr>
        <p:spPr>
          <a:xfrm>
            <a:off x="3735423" y="5069051"/>
            <a:ext cx="253815" cy="248462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47" idx="3"/>
            <a:endCxn id="38" idx="1"/>
          </p:cNvCxnSpPr>
          <p:nvPr/>
        </p:nvCxnSpPr>
        <p:spPr>
          <a:xfrm flipV="1">
            <a:off x="4739997" y="5069051"/>
            <a:ext cx="264262" cy="248462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5158610" y="6249088"/>
            <a:ext cx="2329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Miller</a:t>
            </a:r>
            <a:r>
              <a:rPr lang="en-US" sz="1000" dirty="0"/>
              <a:t> </a:t>
            </a:r>
            <a:r>
              <a:rPr lang="en-US" sz="1000" dirty="0" smtClean="0"/>
              <a:t>et al., 2010. </a:t>
            </a:r>
            <a:r>
              <a:rPr lang="en-US" sz="1000" dirty="0"/>
              <a:t>Genomics 95</a:t>
            </a:r>
            <a:r>
              <a:rPr lang="en-US" sz="1000" b="1" dirty="0"/>
              <a:t>:</a:t>
            </a:r>
            <a:r>
              <a:rPr lang="en-US" sz="1000" dirty="0"/>
              <a:t> 315-327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1683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</a:t>
            </a:r>
            <a:r>
              <a:rPr lang="en-US" dirty="0" smtClean="0"/>
              <a:t>aps due to other reasons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10298"/>
            <a:ext cx="8229600" cy="948702"/>
          </a:xfrm>
        </p:spPr>
        <p:txBody>
          <a:bodyPr/>
          <a:lstStyle/>
          <a:p>
            <a:r>
              <a:rPr lang="en-US" dirty="0" smtClean="0"/>
              <a:t>Low sequence coverage (depth)</a:t>
            </a:r>
          </a:p>
          <a:p>
            <a:r>
              <a:rPr lang="en-US" dirty="0" smtClean="0"/>
              <a:t>Sequencing biases (e.g., regions recalcitrant to sequencing)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4203" y="2377176"/>
            <a:ext cx="3976330" cy="2062103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CGGATCTGCGT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ATACGGAATAGCCTAGCA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GATCTGCGT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ATCTGCGT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TCTGCGT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CTGCGT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 TGCGT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ATACGGAATAGCC</a:t>
            </a:r>
          </a:p>
          <a:p>
            <a:pPr>
              <a:defRPr/>
            </a:pP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    CGT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G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ATACGGAATAGCCT</a:t>
            </a:r>
          </a:p>
          <a:p>
            <a:pPr>
              <a:defRPr/>
            </a:pPr>
            <a:r>
              <a:rPr lang="en-US" sz="1600" dirty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</a:t>
            </a:r>
            <a:r>
              <a:rPr lang="en-US" sz="1600" dirty="0" smtClean="0">
                <a:solidFill>
                  <a:schemeClr val="bg1">
                    <a:lumMod val="65000"/>
                  </a:schemeClr>
                </a:solidFill>
                <a:latin typeface="Courier"/>
                <a:ea typeface="ＭＳ Ｐゴシック" charset="-128"/>
                <a:cs typeface="Courier"/>
              </a:rPr>
              <a:t>          </a:t>
            </a:r>
            <a:r>
              <a:rPr lang="en-US" sz="1600" dirty="0" smtClean="0">
                <a:solidFill>
                  <a:srgbClr val="FF0000"/>
                </a:solidFill>
                <a:latin typeface="Courier"/>
                <a:ea typeface="ＭＳ Ｐゴシック" charset="-128"/>
                <a:cs typeface="Courier"/>
              </a:rPr>
              <a:t>6 (coverage; depth)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40923" y="2412343"/>
            <a:ext cx="3815985" cy="107721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ea typeface="ＭＳ Ｐゴシック" charset="-128"/>
                <a:cs typeface="Courier"/>
              </a:rPr>
              <a:t>Recalcitrant genomic regions: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ea typeface="ＭＳ Ｐゴシック" charset="-128"/>
                <a:cs typeface="Courier"/>
              </a:rPr>
              <a:t>extremely high GC or AT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Courier"/>
                <a:ea typeface="ＭＳ Ｐゴシック" charset="-128"/>
                <a:cs typeface="Courier"/>
              </a:rPr>
              <a:t>complicated secondary structure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845734" y="4546600"/>
            <a:ext cx="49953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Preferred genome sequencing reads: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Long reads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High-quality reads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High sequencing depth (&gt;30x)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2400" dirty="0" smtClean="0"/>
              <a:t>No sequencing biases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505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3558" y="1227327"/>
            <a:ext cx="8193242" cy="512902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800" dirty="0" smtClean="0"/>
              <a:t>Genome assembly: concept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Assembly algorithms: OLC/De </a:t>
            </a:r>
            <a:r>
              <a:rPr lang="en-US" sz="2800" dirty="0" err="1" smtClean="0"/>
              <a:t>Bruijn</a:t>
            </a:r>
            <a:r>
              <a:rPr lang="en-US" sz="2800" dirty="0" smtClean="0"/>
              <a:t> graph</a:t>
            </a:r>
            <a:endParaRPr lang="en-US" sz="2800" dirty="0"/>
          </a:p>
          <a:p>
            <a:pPr>
              <a:lnSpc>
                <a:spcPct val="120000"/>
              </a:lnSpc>
            </a:pPr>
            <a:r>
              <a:rPr lang="en-US" sz="2800" dirty="0" smtClean="0"/>
              <a:t>Error correction (</a:t>
            </a:r>
            <a:r>
              <a:rPr lang="en-US" sz="2800" dirty="0" err="1" smtClean="0"/>
              <a:t>Kmer</a:t>
            </a:r>
            <a:r>
              <a:rPr lang="en-US" sz="2800" dirty="0" smtClean="0"/>
              <a:t> counts)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Assembly strategy to cope with the repeat problem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en-US" sz="2800" dirty="0" smtClean="0"/>
              <a:t>(mate-pair reads, long </a:t>
            </a:r>
            <a:r>
              <a:rPr lang="en-US" sz="2800" dirty="0" smtClean="0"/>
              <a:t>reads, others)</a:t>
            </a:r>
            <a:endParaRPr lang="en-US" sz="2800" dirty="0" smtClean="0"/>
          </a:p>
          <a:p>
            <a:pPr>
              <a:lnSpc>
                <a:spcPct val="120000"/>
              </a:lnSpc>
            </a:pPr>
            <a:r>
              <a:rPr lang="en-US" sz="2800" dirty="0" smtClean="0"/>
              <a:t>Assembly evaluation (N50, comparison to a reference genome</a:t>
            </a:r>
            <a:r>
              <a:rPr lang="en-US" sz="2800" dirty="0" smtClean="0"/>
              <a:t>)</a:t>
            </a:r>
          </a:p>
          <a:p>
            <a:pPr>
              <a:lnSpc>
                <a:spcPct val="120000"/>
              </a:lnSpc>
            </a:pPr>
            <a:r>
              <a:rPr lang="en-US" sz="2800" dirty="0" smtClean="0"/>
              <a:t>A case study</a:t>
            </a:r>
            <a:endParaRPr lang="en-US" sz="28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362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Question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644" y="1664277"/>
            <a:ext cx="7526867" cy="5830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What strategies can be used to resolve repeats?</a:t>
            </a:r>
            <a:endParaRPr lang="en-US" sz="2800" dirty="0"/>
          </a:p>
        </p:txBody>
      </p:sp>
      <p:sp>
        <p:nvSpPr>
          <p:cNvPr id="36" name="Slide Number Placeholder 3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20</a:t>
            </a:fld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988683" y="3608050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3486396" y="334550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3486396" y="387059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490970" y="3608050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4993256" y="387059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4993256" y="334550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Arrow Connector 42"/>
          <p:cNvCxnSpPr>
            <a:stCxn id="38" idx="3"/>
            <a:endCxn id="37" idx="1"/>
          </p:cNvCxnSpPr>
          <p:nvPr/>
        </p:nvCxnSpPr>
        <p:spPr>
          <a:xfrm>
            <a:off x="3734868" y="3469735"/>
            <a:ext cx="253815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39" idx="3"/>
            <a:endCxn id="37" idx="1"/>
          </p:cNvCxnSpPr>
          <p:nvPr/>
        </p:nvCxnSpPr>
        <p:spPr>
          <a:xfrm flipV="1">
            <a:off x="3734868" y="3732281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37" idx="3"/>
            <a:endCxn id="40" idx="1"/>
          </p:cNvCxnSpPr>
          <p:nvPr/>
        </p:nvCxnSpPr>
        <p:spPr>
          <a:xfrm>
            <a:off x="4237155" y="3732281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0" idx="3"/>
            <a:endCxn id="42" idx="1"/>
          </p:cNvCxnSpPr>
          <p:nvPr/>
        </p:nvCxnSpPr>
        <p:spPr>
          <a:xfrm flipV="1">
            <a:off x="4739442" y="3469735"/>
            <a:ext cx="253814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3"/>
            <a:endCxn id="41" idx="1"/>
          </p:cNvCxnSpPr>
          <p:nvPr/>
        </p:nvCxnSpPr>
        <p:spPr>
          <a:xfrm>
            <a:off x="4739442" y="3732281"/>
            <a:ext cx="253814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>
            <a:off x="3989238" y="4682273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486951" y="4944820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2962399" y="4944820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4491525" y="4682273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531873" y="4944820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5004259" y="4944820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>
            <a:stCxn id="49" idx="3"/>
            <a:endCxn id="48" idx="1"/>
          </p:cNvCxnSpPr>
          <p:nvPr/>
        </p:nvCxnSpPr>
        <p:spPr>
          <a:xfrm flipV="1">
            <a:off x="3735423" y="4806504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3"/>
            <a:endCxn id="49" idx="1"/>
          </p:cNvCxnSpPr>
          <p:nvPr/>
        </p:nvCxnSpPr>
        <p:spPr>
          <a:xfrm>
            <a:off x="3210871" y="5069051"/>
            <a:ext cx="276080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48" idx="3"/>
            <a:endCxn id="51" idx="1"/>
          </p:cNvCxnSpPr>
          <p:nvPr/>
        </p:nvCxnSpPr>
        <p:spPr>
          <a:xfrm>
            <a:off x="4237710" y="4806504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1" idx="3"/>
            <a:endCxn id="53" idx="1"/>
          </p:cNvCxnSpPr>
          <p:nvPr/>
        </p:nvCxnSpPr>
        <p:spPr>
          <a:xfrm>
            <a:off x="4739997" y="4806504"/>
            <a:ext cx="264262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53" idx="3"/>
            <a:endCxn id="52" idx="1"/>
          </p:cNvCxnSpPr>
          <p:nvPr/>
        </p:nvCxnSpPr>
        <p:spPr>
          <a:xfrm>
            <a:off x="5252731" y="5069051"/>
            <a:ext cx="279142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Rectangle 58"/>
          <p:cNvSpPr/>
          <p:nvPr/>
        </p:nvSpPr>
        <p:spPr>
          <a:xfrm>
            <a:off x="3989238" y="5193282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4491525" y="5193282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1" name="Straight Arrow Connector 60"/>
          <p:cNvCxnSpPr>
            <a:stCxn id="59" idx="2"/>
            <a:endCxn id="62" idx="0"/>
          </p:cNvCxnSpPr>
          <p:nvPr/>
        </p:nvCxnSpPr>
        <p:spPr>
          <a:xfrm>
            <a:off x="4113474" y="5441744"/>
            <a:ext cx="555" cy="237912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3989793" y="5679656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4492080" y="5679656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62" idx="3"/>
            <a:endCxn id="63" idx="1"/>
          </p:cNvCxnSpPr>
          <p:nvPr/>
        </p:nvCxnSpPr>
        <p:spPr>
          <a:xfrm>
            <a:off x="4238265" y="5803887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63" idx="0"/>
            <a:endCxn id="60" idx="2"/>
          </p:cNvCxnSpPr>
          <p:nvPr/>
        </p:nvCxnSpPr>
        <p:spPr>
          <a:xfrm flipH="1" flipV="1">
            <a:off x="4615761" y="5441744"/>
            <a:ext cx="555" cy="237912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49" idx="3"/>
            <a:endCxn id="59" idx="1"/>
          </p:cNvCxnSpPr>
          <p:nvPr/>
        </p:nvCxnSpPr>
        <p:spPr>
          <a:xfrm>
            <a:off x="3735423" y="5069051"/>
            <a:ext cx="253815" cy="248462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60" idx="3"/>
            <a:endCxn id="53" idx="1"/>
          </p:cNvCxnSpPr>
          <p:nvPr/>
        </p:nvCxnSpPr>
        <p:spPr>
          <a:xfrm flipV="1">
            <a:off x="4739997" y="5069051"/>
            <a:ext cx="264262" cy="248462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611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</a:t>
            </a:r>
            <a:r>
              <a:rPr lang="en-US" dirty="0" smtClean="0"/>
              <a:t>trategies </a:t>
            </a:r>
            <a:r>
              <a:rPr lang="en-US" dirty="0" smtClean="0"/>
              <a:t>to resolve repeats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425" y="1112942"/>
            <a:ext cx="89885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Mate-pair </a:t>
            </a:r>
            <a:r>
              <a:rPr lang="en-US" sz="2400" dirty="0" smtClean="0"/>
              <a:t>reads, long reads (e.g., </a:t>
            </a:r>
            <a:r>
              <a:rPr lang="en-US" sz="2400" dirty="0" err="1" smtClean="0"/>
              <a:t>PacBio</a:t>
            </a:r>
            <a:r>
              <a:rPr lang="en-US" sz="2400" dirty="0" smtClean="0"/>
              <a:t>), genetic </a:t>
            </a:r>
            <a:r>
              <a:rPr lang="en-US" sz="2400" dirty="0" smtClean="0"/>
              <a:t>map, Hi</a:t>
            </a:r>
            <a:r>
              <a:rPr lang="en-US" sz="2400" dirty="0" smtClean="0"/>
              <a:t>-C </a:t>
            </a:r>
            <a:r>
              <a:rPr lang="en-US" sz="2400" dirty="0"/>
              <a:t>data, and physical </a:t>
            </a:r>
            <a:r>
              <a:rPr lang="en-US" sz="2400" dirty="0" smtClean="0"/>
              <a:t>map (</a:t>
            </a:r>
            <a:r>
              <a:rPr lang="en-US" sz="2400" dirty="0" err="1" smtClean="0"/>
              <a:t>BioNano</a:t>
            </a:r>
            <a:r>
              <a:rPr lang="en-US" sz="2400" dirty="0" smtClean="0"/>
              <a:t>) </a:t>
            </a:r>
            <a:r>
              <a:rPr lang="en-US" sz="2400" dirty="0" smtClean="0"/>
              <a:t>can resolve some repeats</a:t>
            </a:r>
            <a:endParaRPr lang="en-US" sz="2400" dirty="0"/>
          </a:p>
        </p:txBody>
      </p:sp>
      <p:pic>
        <p:nvPicPr>
          <p:cNvPr id="8" name="Picture 7" descr="Screen Shot 2015-04-19 at 11.42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42" y="3354605"/>
            <a:ext cx="5133639" cy="378597"/>
          </a:xfrm>
          <a:prstGeom prst="rect">
            <a:avLst/>
          </a:prstGeom>
        </p:spPr>
      </p:pic>
      <p:pic>
        <p:nvPicPr>
          <p:cNvPr id="9" name="Picture 8" descr="Screen Shot 2015-04-19 at 11.42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42" y="2095070"/>
            <a:ext cx="5179786" cy="1032549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562233" y="4617954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2059946" y="4355408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059946" y="4880501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064520" y="4617954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566806" y="4880501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3566806" y="4355408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1" idx="3"/>
            <a:endCxn id="10" idx="1"/>
          </p:cNvCxnSpPr>
          <p:nvPr/>
        </p:nvCxnSpPr>
        <p:spPr>
          <a:xfrm>
            <a:off x="2308418" y="4479639"/>
            <a:ext cx="253815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3"/>
            <a:endCxn id="10" idx="1"/>
          </p:cNvCxnSpPr>
          <p:nvPr/>
        </p:nvCxnSpPr>
        <p:spPr>
          <a:xfrm flipV="1">
            <a:off x="2308418" y="4742185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3"/>
            <a:endCxn id="13" idx="1"/>
          </p:cNvCxnSpPr>
          <p:nvPr/>
        </p:nvCxnSpPr>
        <p:spPr>
          <a:xfrm>
            <a:off x="2810705" y="4742185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3" idx="3"/>
            <a:endCxn id="15" idx="1"/>
          </p:cNvCxnSpPr>
          <p:nvPr/>
        </p:nvCxnSpPr>
        <p:spPr>
          <a:xfrm flipV="1">
            <a:off x="3312992" y="4479639"/>
            <a:ext cx="253814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3"/>
            <a:endCxn id="14" idx="1"/>
          </p:cNvCxnSpPr>
          <p:nvPr/>
        </p:nvCxnSpPr>
        <p:spPr>
          <a:xfrm>
            <a:off x="3312992" y="4742185"/>
            <a:ext cx="253814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2132126" y="4285912"/>
            <a:ext cx="9981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630726" y="4285912"/>
            <a:ext cx="99815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Block Arc 41"/>
          <p:cNvSpPr/>
          <p:nvPr/>
        </p:nvSpPr>
        <p:spPr>
          <a:xfrm>
            <a:off x="2176576" y="3984641"/>
            <a:ext cx="1504950" cy="587479"/>
          </a:xfrm>
          <a:prstGeom prst="blockArc">
            <a:avLst>
              <a:gd name="adj1" fmla="val 10800000"/>
              <a:gd name="adj2" fmla="val 2852"/>
              <a:gd name="adj3" fmla="val 0"/>
            </a:avLst>
          </a:prstGeom>
          <a:ln w="3175" cmpd="sng">
            <a:solidFill>
              <a:srgbClr val="FF0000"/>
            </a:solidFill>
            <a:prstDash val="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6235562" y="4785834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5733275" y="478583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5733275" y="529583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6737849" y="4785834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7240135" y="5295837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7240135" y="4785834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/>
          <p:cNvCxnSpPr>
            <a:stCxn id="44" idx="3"/>
            <a:endCxn id="43" idx="1"/>
          </p:cNvCxnSpPr>
          <p:nvPr/>
        </p:nvCxnSpPr>
        <p:spPr>
          <a:xfrm>
            <a:off x="5981747" y="4910065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45" idx="3"/>
            <a:endCxn id="60" idx="1"/>
          </p:cNvCxnSpPr>
          <p:nvPr/>
        </p:nvCxnSpPr>
        <p:spPr>
          <a:xfrm>
            <a:off x="5981747" y="5420068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3" idx="3"/>
            <a:endCxn id="46" idx="1"/>
          </p:cNvCxnSpPr>
          <p:nvPr/>
        </p:nvCxnSpPr>
        <p:spPr>
          <a:xfrm>
            <a:off x="6484034" y="4910065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46" idx="3"/>
            <a:endCxn id="48" idx="1"/>
          </p:cNvCxnSpPr>
          <p:nvPr/>
        </p:nvCxnSpPr>
        <p:spPr>
          <a:xfrm>
            <a:off x="6986321" y="4910065"/>
            <a:ext cx="253814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3"/>
            <a:endCxn id="47" idx="1"/>
          </p:cNvCxnSpPr>
          <p:nvPr/>
        </p:nvCxnSpPr>
        <p:spPr>
          <a:xfrm>
            <a:off x="6986321" y="5420068"/>
            <a:ext cx="253814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6235562" y="5295837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6737849" y="5295837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4" name="Straight Arrow Connector 63"/>
          <p:cNvCxnSpPr>
            <a:stCxn id="60" idx="3"/>
            <a:endCxn id="61" idx="1"/>
          </p:cNvCxnSpPr>
          <p:nvPr/>
        </p:nvCxnSpPr>
        <p:spPr>
          <a:xfrm>
            <a:off x="6484034" y="5420068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Rectangle 78"/>
          <p:cNvSpPr/>
          <p:nvPr/>
        </p:nvSpPr>
        <p:spPr>
          <a:xfrm>
            <a:off x="2562233" y="5867084"/>
            <a:ext cx="248472" cy="24846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2059946" y="5604538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/>
          <p:cNvSpPr/>
          <p:nvPr/>
        </p:nvSpPr>
        <p:spPr>
          <a:xfrm>
            <a:off x="2059946" y="6129631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Rectangle 81"/>
          <p:cNvSpPr/>
          <p:nvPr/>
        </p:nvSpPr>
        <p:spPr>
          <a:xfrm>
            <a:off x="3064520" y="5867084"/>
            <a:ext cx="248472" cy="248462"/>
          </a:xfrm>
          <a:prstGeom prst="rect">
            <a:avLst/>
          </a:prstGeom>
          <a:solidFill>
            <a:srgbClr val="D9D9D9"/>
          </a:solidFill>
          <a:ln>
            <a:solidFill>
              <a:srgbClr val="A6A6A6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3566806" y="6129631"/>
            <a:ext cx="248472" cy="248462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3566806" y="5604538"/>
            <a:ext cx="248472" cy="24846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5" name="Straight Arrow Connector 84"/>
          <p:cNvCxnSpPr>
            <a:stCxn id="80" idx="3"/>
            <a:endCxn id="79" idx="1"/>
          </p:cNvCxnSpPr>
          <p:nvPr/>
        </p:nvCxnSpPr>
        <p:spPr>
          <a:xfrm>
            <a:off x="2308418" y="5728769"/>
            <a:ext cx="253815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81" idx="3"/>
            <a:endCxn id="79" idx="1"/>
          </p:cNvCxnSpPr>
          <p:nvPr/>
        </p:nvCxnSpPr>
        <p:spPr>
          <a:xfrm flipV="1">
            <a:off x="2308418" y="5991315"/>
            <a:ext cx="253815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79" idx="3"/>
            <a:endCxn id="82" idx="1"/>
          </p:cNvCxnSpPr>
          <p:nvPr/>
        </p:nvCxnSpPr>
        <p:spPr>
          <a:xfrm>
            <a:off x="2810705" y="5991315"/>
            <a:ext cx="253815" cy="0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82" idx="3"/>
            <a:endCxn id="84" idx="1"/>
          </p:cNvCxnSpPr>
          <p:nvPr/>
        </p:nvCxnSpPr>
        <p:spPr>
          <a:xfrm flipV="1">
            <a:off x="3312992" y="5728769"/>
            <a:ext cx="253814" cy="262546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82" idx="3"/>
            <a:endCxn id="83" idx="1"/>
          </p:cNvCxnSpPr>
          <p:nvPr/>
        </p:nvCxnSpPr>
        <p:spPr>
          <a:xfrm>
            <a:off x="3312992" y="5991315"/>
            <a:ext cx="253814" cy="262547"/>
          </a:xfrm>
          <a:prstGeom prst="straightConnector1">
            <a:avLst/>
          </a:prstGeom>
          <a:ln w="9525" cmpd="sng">
            <a:solidFill>
              <a:schemeClr val="bg1">
                <a:lumMod val="65000"/>
              </a:schemeClr>
            </a:solidFill>
            <a:headEnd type="non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9" name="Picture 98" descr="Screen Shot 2015-04-19 at 11.57.4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8342" y="5438792"/>
            <a:ext cx="2008099" cy="105507"/>
          </a:xfrm>
          <a:prstGeom prst="rect">
            <a:avLst/>
          </a:prstGeom>
        </p:spPr>
      </p:pic>
      <p:sp>
        <p:nvSpPr>
          <p:cNvPr id="100" name="TextBox 99"/>
          <p:cNvSpPr txBox="1"/>
          <p:nvPr/>
        </p:nvSpPr>
        <p:spPr>
          <a:xfrm>
            <a:off x="5158610" y="6249088"/>
            <a:ext cx="232999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Miller</a:t>
            </a:r>
            <a:r>
              <a:rPr lang="en-US" sz="1000" dirty="0"/>
              <a:t> </a:t>
            </a:r>
            <a:r>
              <a:rPr lang="en-US" sz="1000" dirty="0" smtClean="0"/>
              <a:t>et al., 2010. </a:t>
            </a:r>
            <a:r>
              <a:rPr lang="en-US" sz="1000" dirty="0"/>
              <a:t>Genomics 95</a:t>
            </a:r>
            <a:r>
              <a:rPr lang="en-US" sz="1000" b="1" dirty="0"/>
              <a:t>:</a:t>
            </a:r>
            <a:r>
              <a:rPr lang="en-US" sz="1000" dirty="0"/>
              <a:t> 315-327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806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274638"/>
            <a:ext cx="8839200" cy="772987"/>
          </a:xfrm>
        </p:spPr>
        <p:txBody>
          <a:bodyPr/>
          <a:lstStyle/>
          <a:p>
            <a:r>
              <a:rPr lang="en-US" dirty="0" smtClean="0"/>
              <a:t>Hi-C: </a:t>
            </a:r>
            <a:r>
              <a:rPr lang="en-US" dirty="0"/>
              <a:t>the </a:t>
            </a:r>
            <a:r>
              <a:rPr lang="en-US" dirty="0" smtClean="0"/>
              <a:t>method to quantify physical </a:t>
            </a:r>
            <a:r>
              <a:rPr lang="en-US" dirty="0"/>
              <a:t>interactions between all possible pairs of </a:t>
            </a:r>
            <a:r>
              <a:rPr lang="en-US" dirty="0" smtClean="0"/>
              <a:t>genomic regions simultaneously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22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241300" y="6512381"/>
            <a:ext cx="29984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en.wikipedia.org</a:t>
            </a:r>
            <a:r>
              <a:rPr lang="en-US" sz="800" dirty="0"/>
              <a:t>/wiki/</a:t>
            </a:r>
            <a:r>
              <a:rPr lang="en-US" sz="800" dirty="0" err="1"/>
              <a:t>Chromosome_conformation_capture</a:t>
            </a:r>
            <a:endParaRPr lang="en-US" sz="800" dirty="0"/>
          </a:p>
        </p:txBody>
      </p:sp>
      <p:sp>
        <p:nvSpPr>
          <p:cNvPr id="7" name="TextBox 6"/>
          <p:cNvSpPr txBox="1"/>
          <p:nvPr/>
        </p:nvSpPr>
        <p:spPr>
          <a:xfrm>
            <a:off x="187770" y="1499738"/>
            <a:ext cx="89281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Inside a cell, </a:t>
            </a:r>
            <a:r>
              <a:rPr lang="en-US" sz="2400" dirty="0" smtClean="0"/>
              <a:t>genomic regions in </a:t>
            </a:r>
            <a:r>
              <a:rPr lang="en-US" sz="2400" dirty="0"/>
              <a:t>a chromosome </a:t>
            </a:r>
            <a:r>
              <a:rPr lang="en-US" sz="2400" dirty="0" smtClean="0"/>
              <a:t>are physically connected to </a:t>
            </a:r>
            <a:r>
              <a:rPr lang="en-US" sz="2400" dirty="0"/>
              <a:t>form chromosome </a:t>
            </a:r>
            <a:r>
              <a:rPr lang="en-US" sz="2400" dirty="0" smtClean="0"/>
              <a:t>conformation. </a:t>
            </a:r>
            <a:r>
              <a:rPr lang="en-US" sz="2400" dirty="0"/>
              <a:t>Closer genomic regions generally have higher frequent physical </a:t>
            </a:r>
            <a:r>
              <a:rPr lang="en-US" sz="2400" dirty="0" smtClean="0"/>
              <a:t>contacts </a:t>
            </a:r>
            <a:r>
              <a:rPr lang="en-US" sz="2400" dirty="0"/>
              <a:t>than regions far apart in distance. </a:t>
            </a:r>
            <a:endParaRPr lang="en-US" sz="2400" dirty="0"/>
          </a:p>
        </p:txBody>
      </p:sp>
      <p:pic>
        <p:nvPicPr>
          <p:cNvPr id="9" name="Picture 8" descr="Screenshot 2019-03-24 15.24.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3901372"/>
            <a:ext cx="9090470" cy="1737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969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Chicago + Dovetail Hi-C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 descr="Screenshot 2019-03-24 14.26.4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99" y="1558098"/>
            <a:ext cx="8819285" cy="39918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1300" y="6512381"/>
            <a:ext cx="33393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www.biorxiv.org</a:t>
            </a:r>
            <a:r>
              <a:rPr lang="en-US" sz="800" dirty="0"/>
              <a:t>/content/</a:t>
            </a:r>
            <a:r>
              <a:rPr lang="en-US" sz="800" dirty="0" err="1"/>
              <a:t>biorxiv</a:t>
            </a:r>
            <a:r>
              <a:rPr lang="en-US" sz="800" dirty="0"/>
              <a:t>/early/2018/08/15/392126.full.pdf</a:t>
            </a:r>
          </a:p>
        </p:txBody>
      </p:sp>
    </p:spTree>
    <p:extLst>
      <p:ext uri="{BB962C8B-B14F-4D97-AF65-F5344CB8AC3E}">
        <p14:creationId xmlns:p14="http://schemas.microsoft.com/office/powerpoint/2010/main" val="2230371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BioNano</a:t>
            </a:r>
            <a:r>
              <a:rPr lang="en-US" dirty="0" smtClean="0"/>
              <a:t> – library preparation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8300" y="6502400"/>
            <a:ext cx="6045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-content/uploads/2019/03/Bionano-Genomics_Poster_PAG-2019_A-Lee_S-Bocklandt_Hybrid-Scaffold.pdf</a:t>
            </a:r>
          </a:p>
        </p:txBody>
      </p:sp>
      <p:pic>
        <p:nvPicPr>
          <p:cNvPr id="6" name="Picture 5" descr="Screenshot 2019-03-24 13.22.5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0" y="1034925"/>
            <a:ext cx="8953500" cy="497174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938074" y="5313343"/>
            <a:ext cx="320592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e.g., DLE</a:t>
            </a:r>
            <a:r>
              <a:rPr lang="en-US" sz="2800" dirty="0"/>
              <a:t>-</a:t>
            </a:r>
            <a:r>
              <a:rPr lang="en-US" sz="2800" dirty="0" smtClean="0"/>
              <a:t>1</a:t>
            </a:r>
            <a:r>
              <a:rPr lang="en-US" sz="2800" dirty="0"/>
              <a:t> </a:t>
            </a:r>
            <a:r>
              <a:rPr lang="en-US" sz="2800" dirty="0" smtClean="0"/>
              <a:t>(</a:t>
            </a:r>
            <a:r>
              <a:rPr lang="en-US" sz="2800" dirty="0"/>
              <a:t>CTTAAG</a:t>
            </a:r>
            <a:r>
              <a:rPr lang="en-US" sz="2800" dirty="0" smtClean="0"/>
              <a:t>)</a:t>
            </a:r>
          </a:p>
          <a:p>
            <a:r>
              <a:rPr lang="en-US" sz="2800" dirty="0" smtClean="0"/>
              <a:t>Direct label enzyme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01724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BioNano</a:t>
            </a:r>
            <a:r>
              <a:rPr lang="en-US" dirty="0" smtClean="0"/>
              <a:t> – running on </a:t>
            </a:r>
            <a:r>
              <a:rPr lang="en-US" dirty="0" err="1" smtClean="0"/>
              <a:t>Saphyr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25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8300" y="6502400"/>
            <a:ext cx="6045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-content/uploads/2019/03/Bionano-Genomics_Poster_PAG-2019_A-Lee_S-Bocklandt_Hybrid-Scaffold.pdf</a:t>
            </a:r>
          </a:p>
        </p:txBody>
      </p:sp>
      <p:pic>
        <p:nvPicPr>
          <p:cNvPr id="3" name="Picture 2" descr="Screenshot 2019-03-24 13.23.1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625"/>
            <a:ext cx="9144000" cy="5195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6648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100" y="274638"/>
            <a:ext cx="8801100" cy="772987"/>
          </a:xfrm>
        </p:spPr>
        <p:txBody>
          <a:bodyPr/>
          <a:lstStyle/>
          <a:p>
            <a:r>
              <a:rPr lang="en-US" dirty="0" err="1" smtClean="0"/>
              <a:t>BioNano</a:t>
            </a:r>
            <a:r>
              <a:rPr lang="en-US" dirty="0" smtClean="0"/>
              <a:t> – image analysis and assembly of molecular data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26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68300" y="6502400"/>
            <a:ext cx="604524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-content/uploads/2019/03/Bionano-Genomics_Poster_PAG-2019_A-Lee_S-Bocklandt_Hybrid-Scaffold.pdf</a:t>
            </a:r>
          </a:p>
        </p:txBody>
      </p:sp>
      <p:pic>
        <p:nvPicPr>
          <p:cNvPr id="6" name="Picture 5" descr="Screenshot 2019-03-24 13.23.2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7625"/>
            <a:ext cx="9144000" cy="5392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301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BioNano</a:t>
            </a:r>
            <a:r>
              <a:rPr lang="en-US" dirty="0" smtClean="0"/>
              <a:t> scaffolding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27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44500" y="6324600"/>
            <a:ext cx="519885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/>
              <a:t>https://</a:t>
            </a:r>
            <a:r>
              <a:rPr lang="en-US" sz="800" dirty="0" err="1"/>
              <a:t>bionanogenomics.com</a:t>
            </a:r>
            <a:r>
              <a:rPr lang="en-US" sz="800" dirty="0"/>
              <a:t>/</a:t>
            </a:r>
            <a:r>
              <a:rPr lang="en-US" sz="800" dirty="0" err="1"/>
              <a:t>wp</a:t>
            </a:r>
            <a:r>
              <a:rPr lang="en-US" sz="800" dirty="0"/>
              <a:t>-content/uploads/2017/02/</a:t>
            </a:r>
            <a:r>
              <a:rPr lang="en-US" sz="800" dirty="0" err="1"/>
              <a:t>Bionano_HumanPAG_Hybrid</a:t>
            </a:r>
            <a:r>
              <a:rPr lang="en-US" sz="800" dirty="0"/>
              <a:t>-Scaffolding-White-</a:t>
            </a:r>
            <a:r>
              <a:rPr lang="en-US" sz="800" dirty="0" err="1"/>
              <a:t>Paper.pdf</a:t>
            </a:r>
            <a:endParaRPr lang="en-US" sz="800" dirty="0"/>
          </a:p>
        </p:txBody>
      </p:sp>
      <p:pic>
        <p:nvPicPr>
          <p:cNvPr id="6" name="Picture 5" descr="Screenshot 2019-03-24 13.29.37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8545"/>
            <a:ext cx="9144000" cy="276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81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statistics – </a:t>
            </a:r>
            <a:r>
              <a:rPr lang="en-US" dirty="0" smtClean="0"/>
              <a:t>N50 and L50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267595"/>
            <a:ext cx="8305800" cy="4999855"/>
          </a:xfrm>
        </p:spPr>
        <p:txBody>
          <a:bodyPr/>
          <a:lstStyle/>
          <a:p>
            <a:r>
              <a:rPr lang="en-US" dirty="0" smtClean="0"/>
              <a:t>N50</a:t>
            </a:r>
            <a:r>
              <a:rPr lang="en-US" dirty="0"/>
              <a:t>:  A statistic used for assessing the contiguity of a genome assembly</a:t>
            </a:r>
            <a:r>
              <a:rPr lang="en-US" dirty="0" smtClean="0"/>
              <a:t>.</a:t>
            </a:r>
          </a:p>
          <a:p>
            <a:r>
              <a:rPr lang="en-US" dirty="0"/>
              <a:t>L50: </a:t>
            </a:r>
            <a:r>
              <a:rPr lang="en-US" dirty="0" smtClean="0"/>
              <a:t>The </a:t>
            </a:r>
            <a:r>
              <a:rPr lang="en-US" dirty="0"/>
              <a:t>number of </a:t>
            </a:r>
            <a:r>
              <a:rPr lang="en-US" dirty="0" err="1"/>
              <a:t>contigs</a:t>
            </a:r>
            <a:r>
              <a:rPr lang="en-US" dirty="0"/>
              <a:t> whose summed length is N50.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/>
              <a:t>contigs</a:t>
            </a:r>
            <a:r>
              <a:rPr lang="en-US" dirty="0"/>
              <a:t> in an assembly are sorted by size and added, starting with the largest. </a:t>
            </a:r>
            <a:r>
              <a:rPr lang="en-US" dirty="0" smtClean="0"/>
              <a:t>The </a:t>
            </a:r>
            <a:r>
              <a:rPr lang="en-US" dirty="0" err="1" smtClean="0"/>
              <a:t>contig</a:t>
            </a:r>
            <a:r>
              <a:rPr lang="en-US" dirty="0" smtClean="0"/>
              <a:t> N50 is the </a:t>
            </a:r>
            <a:r>
              <a:rPr lang="en-US" dirty="0"/>
              <a:t>size of the </a:t>
            </a:r>
            <a:r>
              <a:rPr lang="en-US" dirty="0" err="1"/>
              <a:t>contig</a:t>
            </a:r>
            <a:r>
              <a:rPr lang="en-US" dirty="0"/>
              <a:t> </a:t>
            </a:r>
            <a:r>
              <a:rPr lang="en-US" dirty="0" smtClean="0"/>
              <a:t>that </a:t>
            </a:r>
            <a:r>
              <a:rPr lang="en-US" dirty="0"/>
              <a:t>makes the total greater than or equal to 50% of the </a:t>
            </a:r>
            <a:r>
              <a:rPr lang="en-US" dirty="0" smtClean="0"/>
              <a:t>total </a:t>
            </a:r>
            <a:r>
              <a:rPr lang="en-US" dirty="0" err="1" smtClean="0"/>
              <a:t>contig</a:t>
            </a:r>
            <a:r>
              <a:rPr lang="en-US" dirty="0" smtClean="0"/>
              <a:t> size. </a:t>
            </a:r>
          </a:p>
          <a:p>
            <a:endParaRPr lang="en-US" dirty="0"/>
          </a:p>
          <a:p>
            <a:r>
              <a:rPr lang="en-US" dirty="0" smtClean="0">
                <a:solidFill>
                  <a:srgbClr val="FF0000"/>
                </a:solidFill>
              </a:rPr>
              <a:t>OR</a:t>
            </a:r>
            <a:r>
              <a:rPr lang="en-US" dirty="0" smtClean="0"/>
              <a:t>: The </a:t>
            </a:r>
            <a:r>
              <a:rPr lang="en-US" dirty="0" err="1"/>
              <a:t>contig</a:t>
            </a:r>
            <a:r>
              <a:rPr lang="en-US" dirty="0"/>
              <a:t> N50 is the length of the smallest </a:t>
            </a:r>
            <a:r>
              <a:rPr lang="en-US" dirty="0" err="1"/>
              <a:t>contig</a:t>
            </a:r>
            <a:r>
              <a:rPr lang="en-US" dirty="0"/>
              <a:t> in the set </a:t>
            </a:r>
            <a:r>
              <a:rPr lang="en-US" dirty="0" smtClean="0"/>
              <a:t>that contains </a:t>
            </a:r>
            <a:r>
              <a:rPr lang="en-US" dirty="0"/>
              <a:t>the fewest (largest) </a:t>
            </a:r>
            <a:r>
              <a:rPr lang="en-US" dirty="0" err="1"/>
              <a:t>contigs</a:t>
            </a:r>
            <a:r>
              <a:rPr lang="en-US" dirty="0"/>
              <a:t> whose combined </a:t>
            </a:r>
            <a:r>
              <a:rPr lang="en-US" dirty="0" smtClean="0"/>
              <a:t>length represents </a:t>
            </a:r>
            <a:r>
              <a:rPr lang="en-US" dirty="0"/>
              <a:t>at least 50% of the assembly</a:t>
            </a:r>
            <a:r>
              <a:rPr lang="en-US" dirty="0" smtClean="0"/>
              <a:t>.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067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statistics – NG50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62467" y="4703232"/>
            <a:ext cx="8229600" cy="1272405"/>
          </a:xfrm>
        </p:spPr>
        <p:txBody>
          <a:bodyPr/>
          <a:lstStyle/>
          <a:p>
            <a:pPr marL="0" indent="0">
              <a:buNone/>
            </a:pPr>
            <a:r>
              <a:rPr lang="en-US" b="1" i="1" dirty="0" smtClean="0">
                <a:solidFill>
                  <a:srgbClr val="17375E"/>
                </a:solidFill>
              </a:rPr>
              <a:t>NG50</a:t>
            </a:r>
            <a:r>
              <a:rPr lang="en-US" dirty="0"/>
              <a:t>: The NG50 statistic is the same as N50 except that it is 50% of the known or estimated genome </a:t>
            </a:r>
            <a:r>
              <a:rPr lang="en-US" dirty="0" smtClean="0"/>
              <a:t>size. </a:t>
            </a:r>
            <a:r>
              <a:rPr lang="en-US" dirty="0"/>
              <a:t>This allows for meaningful comparisons between different assemblies. </a:t>
            </a:r>
            <a:endParaRPr lang="en-US" dirty="0" smtClean="0"/>
          </a:p>
          <a:p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29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656167" y="1180386"/>
            <a:ext cx="81153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 smtClean="0"/>
              <a:t>Problem of N50:</a:t>
            </a:r>
          </a:p>
          <a:p>
            <a:r>
              <a:rPr lang="en-US" sz="2400" dirty="0" smtClean="0"/>
              <a:t>N50 </a:t>
            </a:r>
            <a:r>
              <a:rPr lang="en-US" sz="2400" dirty="0"/>
              <a:t>values </a:t>
            </a:r>
            <a:r>
              <a:rPr lang="en-US" sz="2400" dirty="0" smtClean="0"/>
              <a:t>of the assemblies with significantly </a:t>
            </a:r>
            <a:r>
              <a:rPr lang="en-US" sz="2400" dirty="0"/>
              <a:t>different </a:t>
            </a:r>
            <a:r>
              <a:rPr lang="en-US" sz="2400" dirty="0" smtClean="0"/>
              <a:t>total assembly space (lengths) </a:t>
            </a:r>
            <a:r>
              <a:rPr lang="en-US" sz="2400" dirty="0"/>
              <a:t>are usually not </a:t>
            </a:r>
            <a:r>
              <a:rPr lang="en-US" sz="2400" dirty="0" smtClean="0"/>
              <a:t>comparable. Even </a:t>
            </a:r>
            <a:r>
              <a:rPr lang="en-US" sz="2400" dirty="0"/>
              <a:t>if </a:t>
            </a:r>
            <a:r>
              <a:rPr lang="en-US" sz="2400" dirty="0" smtClean="0"/>
              <a:t>the same data set is used for </a:t>
            </a:r>
            <a:r>
              <a:rPr lang="en-US" sz="2400" dirty="0"/>
              <a:t>the </a:t>
            </a:r>
            <a:r>
              <a:rPr lang="en-US" sz="2400" dirty="0" smtClean="0"/>
              <a:t>assembly.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2811514" y="2908300"/>
            <a:ext cx="898628" cy="1015663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b="1" dirty="0" smtClean="0">
                <a:solidFill>
                  <a:schemeClr val="tx2">
                    <a:lumMod val="75000"/>
                  </a:schemeClr>
                </a:solidFill>
              </a:rPr>
              <a:t>50,000</a:t>
            </a:r>
          </a:p>
          <a:p>
            <a:r>
              <a:rPr lang="en-US" sz="2000" dirty="0" smtClean="0"/>
              <a:t>30,000</a:t>
            </a:r>
          </a:p>
          <a:p>
            <a:r>
              <a:rPr lang="en-US" sz="2000" dirty="0" smtClean="0"/>
              <a:t>10,000</a:t>
            </a:r>
            <a:endParaRPr lang="en-US" sz="2000" dirty="0"/>
          </a:p>
        </p:txBody>
      </p:sp>
      <p:sp>
        <p:nvSpPr>
          <p:cNvPr id="9" name="TextBox 8"/>
          <p:cNvSpPr txBox="1"/>
          <p:nvPr/>
        </p:nvSpPr>
        <p:spPr>
          <a:xfrm>
            <a:off x="4068814" y="2908300"/>
            <a:ext cx="898628" cy="163121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000" dirty="0" smtClean="0"/>
              <a:t>50,000</a:t>
            </a:r>
          </a:p>
          <a:p>
            <a:r>
              <a:rPr lang="en-US" sz="2000" b="1" dirty="0" smtClean="0">
                <a:solidFill>
                  <a:srgbClr val="17375E"/>
                </a:solidFill>
              </a:rPr>
              <a:t>40,000</a:t>
            </a:r>
          </a:p>
          <a:p>
            <a:r>
              <a:rPr lang="en-US" sz="2000" dirty="0" smtClean="0"/>
              <a:t>30,000</a:t>
            </a:r>
          </a:p>
          <a:p>
            <a:r>
              <a:rPr lang="en-US" sz="2000" dirty="0" smtClean="0"/>
              <a:t>20,000</a:t>
            </a:r>
          </a:p>
          <a:p>
            <a:r>
              <a:rPr lang="en-US" sz="2000" dirty="0" smtClean="0"/>
              <a:t>10,000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90540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1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B324372-1E31-344E-B241-72FF6672E6FE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3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6626" name="Title 3"/>
          <p:cNvSpPr>
            <a:spLocks noGrp="1"/>
          </p:cNvSpPr>
          <p:nvPr>
            <p:ph type="title" idx="4294967295"/>
          </p:nvPr>
        </p:nvSpPr>
        <p:spPr>
          <a:xfrm>
            <a:off x="457200" y="274637"/>
            <a:ext cx="8229600" cy="875997"/>
          </a:xfrm>
        </p:spPr>
        <p:txBody>
          <a:bodyPr/>
          <a:lstStyle/>
          <a:p>
            <a:r>
              <a:rPr lang="en-US" dirty="0" smtClean="0">
                <a:latin typeface="Optima" charset="0"/>
                <a:ea typeface="ＭＳ Ｐゴシック" charset="0"/>
              </a:rPr>
              <a:t>Whole genome shotgun (WGS) </a:t>
            </a:r>
            <a:r>
              <a:rPr lang="en-US" dirty="0">
                <a:latin typeface="Optima" charset="0"/>
                <a:ea typeface="ＭＳ Ｐゴシック" charset="0"/>
              </a:rPr>
              <a:t>sequencing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9337" y="3189038"/>
            <a:ext cx="7723618" cy="2284045"/>
            <a:chOff x="339337" y="3189038"/>
            <a:chExt cx="7723618" cy="2284045"/>
          </a:xfrm>
        </p:grpSpPr>
        <p:grpSp>
          <p:nvGrpSpPr>
            <p:cNvPr id="8" name="Group 7"/>
            <p:cNvGrpSpPr/>
            <p:nvPr/>
          </p:nvGrpSpPr>
          <p:grpSpPr>
            <a:xfrm>
              <a:off x="2500777" y="3189038"/>
              <a:ext cx="5562178" cy="1971845"/>
              <a:chOff x="906919" y="4058819"/>
              <a:chExt cx="5562178" cy="1971845"/>
            </a:xfrm>
          </p:grpSpPr>
          <p:cxnSp>
            <p:nvCxnSpPr>
              <p:cNvPr id="204" name="Straight Connector 203"/>
              <p:cNvCxnSpPr/>
              <p:nvPr/>
            </p:nvCxnSpPr>
            <p:spPr>
              <a:xfrm>
                <a:off x="9782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1130741" y="46785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/>
              <p:cNvCxnSpPr/>
              <p:nvPr/>
            </p:nvCxnSpPr>
            <p:spPr>
              <a:xfrm>
                <a:off x="1364038" y="455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/>
              <p:cNvCxnSpPr/>
              <p:nvPr/>
            </p:nvCxnSpPr>
            <p:spPr>
              <a:xfrm>
                <a:off x="978291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/>
              <p:cNvCxnSpPr/>
              <p:nvPr/>
            </p:nvCxnSpPr>
            <p:spPr>
              <a:xfrm>
                <a:off x="906919" y="45527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/>
              <p:cNvCxnSpPr/>
              <p:nvPr/>
            </p:nvCxnSpPr>
            <p:spPr>
              <a:xfrm>
                <a:off x="126605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/>
              <p:cNvCxnSpPr/>
              <p:nvPr/>
            </p:nvCxnSpPr>
            <p:spPr>
              <a:xfrm>
                <a:off x="16751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/>
              <p:cNvCxnSpPr/>
              <p:nvPr/>
            </p:nvCxnSpPr>
            <p:spPr>
              <a:xfrm>
                <a:off x="190848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1522741" y="40693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1370291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/>
              <p:cNvCxnSpPr/>
              <p:nvPr/>
            </p:nvCxnSpPr>
            <p:spPr>
              <a:xfrm>
                <a:off x="1026508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/>
              <p:cNvCxnSpPr/>
              <p:nvPr/>
            </p:nvCxnSpPr>
            <p:spPr>
              <a:xfrm>
                <a:off x="1973788" y="479669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/>
              <p:cNvCxnSpPr/>
              <p:nvPr/>
            </p:nvCxnSpPr>
            <p:spPr>
              <a:xfrm>
                <a:off x="1588041" y="46743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/>
              <p:cNvCxnSpPr/>
              <p:nvPr/>
            </p:nvCxnSpPr>
            <p:spPr>
              <a:xfrm>
                <a:off x="1797062" y="45314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/>
              <p:cNvCxnSpPr/>
              <p:nvPr/>
            </p:nvCxnSpPr>
            <p:spPr>
              <a:xfrm>
                <a:off x="1911305" y="439831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/>
              <p:cNvCxnSpPr/>
              <p:nvPr/>
            </p:nvCxnSpPr>
            <p:spPr>
              <a:xfrm>
                <a:off x="1980041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/>
              <p:cNvCxnSpPr/>
              <p:nvPr/>
            </p:nvCxnSpPr>
            <p:spPr>
              <a:xfrm>
                <a:off x="1364269" y="50148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/>
              <p:cNvCxnSpPr/>
              <p:nvPr/>
            </p:nvCxnSpPr>
            <p:spPr>
              <a:xfrm>
                <a:off x="1597566" y="491254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/>
              <p:cNvCxnSpPr/>
              <p:nvPr/>
            </p:nvCxnSpPr>
            <p:spPr>
              <a:xfrm>
                <a:off x="1211819" y="479016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3" name="Straight Connector 222"/>
              <p:cNvCxnSpPr/>
              <p:nvPr/>
            </p:nvCxnSpPr>
            <p:spPr>
              <a:xfrm>
                <a:off x="1603819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24360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2588524" y="4548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/>
              <p:cNvCxnSpPr/>
              <p:nvPr/>
            </p:nvCxnSpPr>
            <p:spPr>
              <a:xfrm>
                <a:off x="2821821" y="44294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/>
              <p:cNvCxnSpPr/>
              <p:nvPr/>
            </p:nvCxnSpPr>
            <p:spPr>
              <a:xfrm>
                <a:off x="2436074" y="43070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2364702" y="443142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2227608" y="40726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/>
              <p:cNvCxnSpPr/>
              <p:nvPr/>
            </p:nvCxnSpPr>
            <p:spPr>
              <a:xfrm>
                <a:off x="31329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/>
              <p:cNvCxnSpPr/>
              <p:nvPr/>
            </p:nvCxnSpPr>
            <p:spPr>
              <a:xfrm>
                <a:off x="2750449" y="4109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2028849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2828074" y="42964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/>
              <p:cNvCxnSpPr/>
              <p:nvPr/>
            </p:nvCxnSpPr>
            <p:spPr>
              <a:xfrm>
                <a:off x="2484291" y="48153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/>
              <p:cNvCxnSpPr/>
              <p:nvPr/>
            </p:nvCxnSpPr>
            <p:spPr>
              <a:xfrm>
                <a:off x="3216638" y="49247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3045824" y="45444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3198274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/>
              <p:cNvCxnSpPr/>
              <p:nvPr/>
            </p:nvCxnSpPr>
            <p:spPr>
              <a:xfrm>
                <a:off x="2216205" y="45750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/>
              <p:cNvCxnSpPr/>
              <p:nvPr/>
            </p:nvCxnSpPr>
            <p:spPr>
              <a:xfrm>
                <a:off x="2216205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/>
              <p:cNvCxnSpPr/>
              <p:nvPr/>
            </p:nvCxnSpPr>
            <p:spPr>
              <a:xfrm>
                <a:off x="2822052" y="49105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/>
              <p:cNvCxnSpPr/>
              <p:nvPr/>
            </p:nvCxnSpPr>
            <p:spPr>
              <a:xfrm>
                <a:off x="3055349" y="48082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/>
              <p:cNvCxnSpPr/>
              <p:nvPr/>
            </p:nvCxnSpPr>
            <p:spPr>
              <a:xfrm>
                <a:off x="2669602" y="46858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/>
              <p:cNvCxnSpPr/>
              <p:nvPr/>
            </p:nvCxnSpPr>
            <p:spPr>
              <a:xfrm>
                <a:off x="3061602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/>
              <p:cNvCxnSpPr/>
              <p:nvPr/>
            </p:nvCxnSpPr>
            <p:spPr>
              <a:xfrm>
                <a:off x="11458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/>
              <p:cNvCxnSpPr/>
              <p:nvPr/>
            </p:nvCxnSpPr>
            <p:spPr>
              <a:xfrm>
                <a:off x="1298348" y="56944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/>
              <p:cNvCxnSpPr/>
              <p:nvPr/>
            </p:nvCxnSpPr>
            <p:spPr>
              <a:xfrm>
                <a:off x="1531645" y="55921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/>
              <p:cNvCxnSpPr/>
              <p:nvPr/>
            </p:nvCxnSpPr>
            <p:spPr>
              <a:xfrm>
                <a:off x="1145898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/>
              <p:cNvCxnSpPr/>
              <p:nvPr/>
            </p:nvCxnSpPr>
            <p:spPr>
              <a:xfrm>
                <a:off x="1074526" y="55941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/>
              <p:cNvCxnSpPr/>
              <p:nvPr/>
            </p:nvCxnSpPr>
            <p:spPr>
              <a:xfrm>
                <a:off x="143366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18427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207609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/>
              <p:cNvCxnSpPr/>
              <p:nvPr/>
            </p:nvCxnSpPr>
            <p:spPr>
              <a:xfrm>
                <a:off x="1690348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/>
              <p:cNvCxnSpPr/>
              <p:nvPr/>
            </p:nvCxnSpPr>
            <p:spPr>
              <a:xfrm>
                <a:off x="1537898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1194115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2141395" y="581253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/>
              <p:cNvCxnSpPr/>
              <p:nvPr/>
            </p:nvCxnSpPr>
            <p:spPr>
              <a:xfrm>
                <a:off x="1755648" y="5690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/>
              <p:cNvCxnSpPr/>
              <p:nvPr/>
            </p:nvCxnSpPr>
            <p:spPr>
              <a:xfrm>
                <a:off x="1964669" y="55728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2078912" y="545676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2147648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/>
              <p:cNvCxnSpPr/>
              <p:nvPr/>
            </p:nvCxnSpPr>
            <p:spPr>
              <a:xfrm>
                <a:off x="1531876" y="60306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/>
              <p:cNvCxnSpPr/>
              <p:nvPr/>
            </p:nvCxnSpPr>
            <p:spPr>
              <a:xfrm>
                <a:off x="1765173" y="59283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/>
            </p:nvCxnSpPr>
            <p:spPr>
              <a:xfrm>
                <a:off x="1379426" y="58060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/>
              <p:cNvCxnSpPr/>
              <p:nvPr/>
            </p:nvCxnSpPr>
            <p:spPr>
              <a:xfrm>
                <a:off x="1771426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/>
              <p:cNvCxnSpPr/>
              <p:nvPr/>
            </p:nvCxnSpPr>
            <p:spPr>
              <a:xfrm>
                <a:off x="26036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/>
              <p:cNvCxnSpPr/>
              <p:nvPr/>
            </p:nvCxnSpPr>
            <p:spPr>
              <a:xfrm>
                <a:off x="2756131" y="5590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/>
              <p:cNvCxnSpPr/>
              <p:nvPr/>
            </p:nvCxnSpPr>
            <p:spPr>
              <a:xfrm>
                <a:off x="2989428" y="54878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/>
              <p:cNvCxnSpPr/>
              <p:nvPr/>
            </p:nvCxnSpPr>
            <p:spPr>
              <a:xfrm>
                <a:off x="2603681" y="53655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/>
            </p:nvCxnSpPr>
            <p:spPr>
              <a:xfrm>
                <a:off x="2532309" y="548988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/>
              <p:cNvCxnSpPr/>
              <p:nvPr/>
            </p:nvCxnSpPr>
            <p:spPr>
              <a:xfrm>
                <a:off x="2395215" y="51311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/>
              <p:cNvCxnSpPr/>
              <p:nvPr/>
            </p:nvCxnSpPr>
            <p:spPr>
              <a:xfrm>
                <a:off x="33005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/>
            </p:nvCxnSpPr>
            <p:spPr>
              <a:xfrm>
                <a:off x="2918056" y="51682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/>
              <p:cNvCxnSpPr/>
              <p:nvPr/>
            </p:nvCxnSpPr>
            <p:spPr>
              <a:xfrm>
                <a:off x="2651898" y="50087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2995681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2651898" y="583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/>
            </p:nvCxnSpPr>
            <p:spPr>
              <a:xfrm>
                <a:off x="3384245" y="59405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/>
              <p:cNvCxnSpPr/>
              <p:nvPr/>
            </p:nvCxnSpPr>
            <p:spPr>
              <a:xfrm>
                <a:off x="3213431" y="5585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3365881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2383812" y="56165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/>
              <p:cNvCxnSpPr/>
              <p:nvPr/>
            </p:nvCxnSpPr>
            <p:spPr>
              <a:xfrm>
                <a:off x="2383812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/>
            </p:nvCxnSpPr>
            <p:spPr>
              <a:xfrm>
                <a:off x="2989659" y="59263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3222956" y="582411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2837209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/>
              <p:cNvCxnSpPr/>
              <p:nvPr/>
            </p:nvCxnSpPr>
            <p:spPr>
              <a:xfrm>
                <a:off x="3229209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/>
              <p:cNvCxnSpPr/>
              <p:nvPr/>
            </p:nvCxnSpPr>
            <p:spPr>
              <a:xfrm>
                <a:off x="1148736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/>
              <p:cNvCxnSpPr/>
              <p:nvPr/>
            </p:nvCxnSpPr>
            <p:spPr>
              <a:xfrm>
                <a:off x="37582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/>
              <p:cNvCxnSpPr/>
              <p:nvPr/>
            </p:nvCxnSpPr>
            <p:spPr>
              <a:xfrm>
                <a:off x="3910693" y="46680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/>
              <p:cNvCxnSpPr/>
              <p:nvPr/>
            </p:nvCxnSpPr>
            <p:spPr>
              <a:xfrm>
                <a:off x="4143990" y="454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/>
              <p:cNvCxnSpPr/>
              <p:nvPr/>
            </p:nvCxnSpPr>
            <p:spPr>
              <a:xfrm>
                <a:off x="3758243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/>
              <p:cNvCxnSpPr/>
              <p:nvPr/>
            </p:nvCxnSpPr>
            <p:spPr>
              <a:xfrm>
                <a:off x="3686871" y="45421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/>
              <p:cNvCxnSpPr/>
              <p:nvPr/>
            </p:nvCxnSpPr>
            <p:spPr>
              <a:xfrm>
                <a:off x="404601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/>
              <p:cNvCxnSpPr/>
              <p:nvPr/>
            </p:nvCxnSpPr>
            <p:spPr>
              <a:xfrm>
                <a:off x="44551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/>
              <p:cNvCxnSpPr/>
              <p:nvPr/>
            </p:nvCxnSpPr>
            <p:spPr>
              <a:xfrm>
                <a:off x="468844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/>
              <p:cNvCxnSpPr/>
              <p:nvPr/>
            </p:nvCxnSpPr>
            <p:spPr>
              <a:xfrm>
                <a:off x="4302693" y="40588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/>
              <p:cNvCxnSpPr/>
              <p:nvPr/>
            </p:nvCxnSpPr>
            <p:spPr>
              <a:xfrm>
                <a:off x="4150243" y="43902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/>
              <p:cNvCxnSpPr/>
              <p:nvPr/>
            </p:nvCxnSpPr>
            <p:spPr>
              <a:xfrm>
                <a:off x="3806460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/>
              <p:cNvCxnSpPr/>
              <p:nvPr/>
            </p:nvCxnSpPr>
            <p:spPr>
              <a:xfrm>
                <a:off x="4753740" y="478613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/>
              <p:cNvCxnSpPr/>
              <p:nvPr/>
            </p:nvCxnSpPr>
            <p:spPr>
              <a:xfrm>
                <a:off x="4367993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/>
              <p:cNvCxnSpPr/>
              <p:nvPr/>
            </p:nvCxnSpPr>
            <p:spPr>
              <a:xfrm>
                <a:off x="4577014" y="45208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/>
              <p:cNvCxnSpPr/>
              <p:nvPr/>
            </p:nvCxnSpPr>
            <p:spPr>
              <a:xfrm>
                <a:off x="4691257" y="43877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/>
              <p:cNvCxnSpPr/>
              <p:nvPr/>
            </p:nvCxnSpPr>
            <p:spPr>
              <a:xfrm>
                <a:off x="4759993" y="4653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Connector 300"/>
              <p:cNvCxnSpPr/>
              <p:nvPr/>
            </p:nvCxnSpPr>
            <p:spPr>
              <a:xfrm>
                <a:off x="4144221" y="50042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Connector 301"/>
              <p:cNvCxnSpPr/>
              <p:nvPr/>
            </p:nvCxnSpPr>
            <p:spPr>
              <a:xfrm>
                <a:off x="4377518" y="490198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Connector 302"/>
              <p:cNvCxnSpPr/>
              <p:nvPr/>
            </p:nvCxnSpPr>
            <p:spPr>
              <a:xfrm>
                <a:off x="3991771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Connector 303"/>
              <p:cNvCxnSpPr/>
              <p:nvPr/>
            </p:nvCxnSpPr>
            <p:spPr>
              <a:xfrm>
                <a:off x="3536695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Connector 304"/>
              <p:cNvCxnSpPr/>
              <p:nvPr/>
            </p:nvCxnSpPr>
            <p:spPr>
              <a:xfrm>
                <a:off x="52160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/>
              <p:cNvCxnSpPr/>
              <p:nvPr/>
            </p:nvCxnSpPr>
            <p:spPr>
              <a:xfrm>
                <a:off x="5368476" y="4538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/>
              <p:cNvCxnSpPr/>
              <p:nvPr/>
            </p:nvCxnSpPr>
            <p:spPr>
              <a:xfrm>
                <a:off x="5601773" y="44188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/>
              <p:cNvCxnSpPr/>
              <p:nvPr/>
            </p:nvCxnSpPr>
            <p:spPr>
              <a:xfrm>
                <a:off x="3702028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/>
              <p:cNvCxnSpPr/>
              <p:nvPr/>
            </p:nvCxnSpPr>
            <p:spPr>
              <a:xfrm>
                <a:off x="5144654" y="442086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/>
              <p:cNvCxnSpPr/>
              <p:nvPr/>
            </p:nvCxnSpPr>
            <p:spPr>
              <a:xfrm>
                <a:off x="5007560" y="40621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/>
              <p:cNvCxnSpPr/>
              <p:nvPr/>
            </p:nvCxnSpPr>
            <p:spPr>
              <a:xfrm>
                <a:off x="59129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/>
              <p:cNvCxnSpPr/>
              <p:nvPr/>
            </p:nvCxnSpPr>
            <p:spPr>
              <a:xfrm>
                <a:off x="5530401" y="4099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/>
              <p:cNvCxnSpPr/>
              <p:nvPr/>
            </p:nvCxnSpPr>
            <p:spPr>
              <a:xfrm>
                <a:off x="4808801" y="50172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/>
              <p:cNvCxnSpPr/>
              <p:nvPr/>
            </p:nvCxnSpPr>
            <p:spPr>
              <a:xfrm>
                <a:off x="5608026" y="42859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/>
              <p:cNvCxnSpPr/>
              <p:nvPr/>
            </p:nvCxnSpPr>
            <p:spPr>
              <a:xfrm>
                <a:off x="5264243" y="48048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/>
              <p:cNvCxnSpPr/>
              <p:nvPr/>
            </p:nvCxnSpPr>
            <p:spPr>
              <a:xfrm>
                <a:off x="5996590" y="4914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/>
              <p:cNvCxnSpPr/>
              <p:nvPr/>
            </p:nvCxnSpPr>
            <p:spPr>
              <a:xfrm>
                <a:off x="5825776" y="45339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/>
              <p:cNvCxnSpPr/>
              <p:nvPr/>
            </p:nvCxnSpPr>
            <p:spPr>
              <a:xfrm>
                <a:off x="5978226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/>
              <p:cNvCxnSpPr/>
              <p:nvPr/>
            </p:nvCxnSpPr>
            <p:spPr>
              <a:xfrm>
                <a:off x="4996157" y="45645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/>
              <p:cNvCxnSpPr/>
              <p:nvPr/>
            </p:nvCxnSpPr>
            <p:spPr>
              <a:xfrm>
                <a:off x="4996157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/>
              <p:cNvCxnSpPr/>
              <p:nvPr/>
            </p:nvCxnSpPr>
            <p:spPr>
              <a:xfrm>
                <a:off x="5602004" y="48999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/>
              <p:cNvCxnSpPr/>
              <p:nvPr/>
            </p:nvCxnSpPr>
            <p:spPr>
              <a:xfrm>
                <a:off x="5835301" y="479771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/>
              <p:cNvCxnSpPr/>
              <p:nvPr/>
            </p:nvCxnSpPr>
            <p:spPr>
              <a:xfrm>
                <a:off x="5449554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/>
              <p:cNvCxnSpPr/>
              <p:nvPr/>
            </p:nvCxnSpPr>
            <p:spPr>
              <a:xfrm>
                <a:off x="5841554" y="4664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/>
              <p:cNvCxnSpPr/>
              <p:nvPr/>
            </p:nvCxnSpPr>
            <p:spPr>
              <a:xfrm>
                <a:off x="39258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/>
              <p:cNvCxnSpPr/>
              <p:nvPr/>
            </p:nvCxnSpPr>
            <p:spPr>
              <a:xfrm>
                <a:off x="4078300" y="56838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/>
              <p:cNvCxnSpPr/>
              <p:nvPr/>
            </p:nvCxnSpPr>
            <p:spPr>
              <a:xfrm>
                <a:off x="4311597" y="55815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/>
              <p:cNvCxnSpPr/>
              <p:nvPr/>
            </p:nvCxnSpPr>
            <p:spPr>
              <a:xfrm>
                <a:off x="3925850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/>
              <p:cNvCxnSpPr/>
              <p:nvPr/>
            </p:nvCxnSpPr>
            <p:spPr>
              <a:xfrm>
                <a:off x="3854478" y="55835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/>
              <p:cNvCxnSpPr/>
              <p:nvPr/>
            </p:nvCxnSpPr>
            <p:spPr>
              <a:xfrm>
                <a:off x="421361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/>
              <p:cNvCxnSpPr/>
              <p:nvPr/>
            </p:nvCxnSpPr>
            <p:spPr>
              <a:xfrm>
                <a:off x="46227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/>
              <p:cNvCxnSpPr/>
              <p:nvPr/>
            </p:nvCxnSpPr>
            <p:spPr>
              <a:xfrm>
                <a:off x="485604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/>
              <p:cNvCxnSpPr/>
              <p:nvPr/>
            </p:nvCxnSpPr>
            <p:spPr>
              <a:xfrm>
                <a:off x="4470300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/>
              <p:cNvCxnSpPr/>
              <p:nvPr/>
            </p:nvCxnSpPr>
            <p:spPr>
              <a:xfrm>
                <a:off x="4317850" y="54486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/>
              <p:cNvCxnSpPr/>
              <p:nvPr/>
            </p:nvCxnSpPr>
            <p:spPr>
              <a:xfrm>
                <a:off x="3974067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/>
              <p:cNvCxnSpPr/>
              <p:nvPr/>
            </p:nvCxnSpPr>
            <p:spPr>
              <a:xfrm>
                <a:off x="4921347" y="58019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/>
              <p:cNvCxnSpPr/>
              <p:nvPr/>
            </p:nvCxnSpPr>
            <p:spPr>
              <a:xfrm>
                <a:off x="4535600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/>
              <p:cNvCxnSpPr/>
              <p:nvPr/>
            </p:nvCxnSpPr>
            <p:spPr>
              <a:xfrm>
                <a:off x="4744621" y="55623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/>
              <p:cNvCxnSpPr/>
              <p:nvPr/>
            </p:nvCxnSpPr>
            <p:spPr>
              <a:xfrm>
                <a:off x="4858864" y="54462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/>
              <p:cNvCxnSpPr/>
              <p:nvPr/>
            </p:nvCxnSpPr>
            <p:spPr>
              <a:xfrm>
                <a:off x="4927600" y="56690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/>
              <p:cNvCxnSpPr/>
              <p:nvPr/>
            </p:nvCxnSpPr>
            <p:spPr>
              <a:xfrm>
                <a:off x="4311828" y="60201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/>
              <p:cNvCxnSpPr/>
              <p:nvPr/>
            </p:nvCxnSpPr>
            <p:spPr>
              <a:xfrm>
                <a:off x="4545125" y="59178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/>
              <p:cNvCxnSpPr/>
              <p:nvPr/>
            </p:nvCxnSpPr>
            <p:spPr>
              <a:xfrm>
                <a:off x="4159378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/>
              <p:cNvCxnSpPr/>
              <p:nvPr/>
            </p:nvCxnSpPr>
            <p:spPr>
              <a:xfrm>
                <a:off x="4551378" y="57848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/>
              <p:cNvCxnSpPr/>
              <p:nvPr/>
            </p:nvCxnSpPr>
            <p:spPr>
              <a:xfrm>
                <a:off x="53836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/>
              <p:cNvCxnSpPr/>
              <p:nvPr/>
            </p:nvCxnSpPr>
            <p:spPr>
              <a:xfrm>
                <a:off x="3670781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/>
              <p:cNvCxnSpPr/>
              <p:nvPr/>
            </p:nvCxnSpPr>
            <p:spPr>
              <a:xfrm>
                <a:off x="5769380" y="54773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/>
              <p:cNvCxnSpPr/>
              <p:nvPr/>
            </p:nvCxnSpPr>
            <p:spPr>
              <a:xfrm>
                <a:off x="5383633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/>
              <p:cNvCxnSpPr/>
              <p:nvPr/>
            </p:nvCxnSpPr>
            <p:spPr>
              <a:xfrm>
                <a:off x="5312261" y="547932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/>
              <p:cNvCxnSpPr/>
              <p:nvPr/>
            </p:nvCxnSpPr>
            <p:spPr>
              <a:xfrm>
                <a:off x="5175167" y="51205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/>
              <p:cNvCxnSpPr/>
              <p:nvPr/>
            </p:nvCxnSpPr>
            <p:spPr>
              <a:xfrm>
                <a:off x="60805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/>
              <p:cNvCxnSpPr/>
              <p:nvPr/>
            </p:nvCxnSpPr>
            <p:spPr>
              <a:xfrm>
                <a:off x="5698008" y="51577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/>
              <p:cNvCxnSpPr/>
              <p:nvPr/>
            </p:nvCxnSpPr>
            <p:spPr>
              <a:xfrm>
                <a:off x="5431850" y="49982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/>
              <p:cNvCxnSpPr/>
              <p:nvPr/>
            </p:nvCxnSpPr>
            <p:spPr>
              <a:xfrm>
                <a:off x="5775633" y="53443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/>
              <p:cNvCxnSpPr/>
              <p:nvPr/>
            </p:nvCxnSpPr>
            <p:spPr>
              <a:xfrm>
                <a:off x="5431850" y="582063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/>
              <p:cNvCxnSpPr/>
              <p:nvPr/>
            </p:nvCxnSpPr>
            <p:spPr>
              <a:xfrm>
                <a:off x="6164197" y="593000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/>
              <p:cNvCxnSpPr/>
              <p:nvPr/>
            </p:nvCxnSpPr>
            <p:spPr>
              <a:xfrm>
                <a:off x="5993383" y="5575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/>
              <p:cNvCxnSpPr/>
              <p:nvPr/>
            </p:nvCxnSpPr>
            <p:spPr>
              <a:xfrm>
                <a:off x="6145833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/>
              <p:cNvCxnSpPr/>
              <p:nvPr/>
            </p:nvCxnSpPr>
            <p:spPr>
              <a:xfrm>
                <a:off x="5163764" y="560594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/>
              <p:cNvCxnSpPr/>
              <p:nvPr/>
            </p:nvCxnSpPr>
            <p:spPr>
              <a:xfrm>
                <a:off x="5163764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/>
              <p:cNvCxnSpPr/>
              <p:nvPr/>
            </p:nvCxnSpPr>
            <p:spPr>
              <a:xfrm>
                <a:off x="5769611" y="591583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Connector 361"/>
              <p:cNvCxnSpPr/>
              <p:nvPr/>
            </p:nvCxnSpPr>
            <p:spPr>
              <a:xfrm>
                <a:off x="6002908" y="581355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Connector 362"/>
              <p:cNvCxnSpPr/>
              <p:nvPr/>
            </p:nvCxnSpPr>
            <p:spPr>
              <a:xfrm>
                <a:off x="5617161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Connector 363"/>
              <p:cNvCxnSpPr/>
              <p:nvPr/>
            </p:nvCxnSpPr>
            <p:spPr>
              <a:xfrm>
                <a:off x="6009161" y="56806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Connector 364"/>
              <p:cNvCxnSpPr/>
              <p:nvPr/>
            </p:nvCxnSpPr>
            <p:spPr>
              <a:xfrm>
                <a:off x="3928688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Connector 365"/>
              <p:cNvCxnSpPr/>
              <p:nvPr/>
            </p:nvCxnSpPr>
            <p:spPr>
              <a:xfrm>
                <a:off x="3458466" y="47004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8" name="Group 367"/>
            <p:cNvGrpSpPr/>
            <p:nvPr/>
          </p:nvGrpSpPr>
          <p:grpSpPr>
            <a:xfrm>
              <a:off x="2148721" y="3388504"/>
              <a:ext cx="5562178" cy="1971845"/>
              <a:chOff x="906919" y="4058819"/>
              <a:chExt cx="5562178" cy="1971845"/>
            </a:xfrm>
          </p:grpSpPr>
          <p:cxnSp>
            <p:nvCxnSpPr>
              <p:cNvPr id="369" name="Straight Connector 368"/>
              <p:cNvCxnSpPr/>
              <p:nvPr/>
            </p:nvCxnSpPr>
            <p:spPr>
              <a:xfrm>
                <a:off x="9782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Connector 369"/>
              <p:cNvCxnSpPr/>
              <p:nvPr/>
            </p:nvCxnSpPr>
            <p:spPr>
              <a:xfrm>
                <a:off x="1130741" y="46785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Connector 370"/>
              <p:cNvCxnSpPr/>
              <p:nvPr/>
            </p:nvCxnSpPr>
            <p:spPr>
              <a:xfrm>
                <a:off x="1364038" y="455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Connector 371"/>
              <p:cNvCxnSpPr/>
              <p:nvPr/>
            </p:nvCxnSpPr>
            <p:spPr>
              <a:xfrm>
                <a:off x="978291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Connector 372"/>
              <p:cNvCxnSpPr/>
              <p:nvPr/>
            </p:nvCxnSpPr>
            <p:spPr>
              <a:xfrm>
                <a:off x="906919" y="45527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Connector 373"/>
              <p:cNvCxnSpPr/>
              <p:nvPr/>
            </p:nvCxnSpPr>
            <p:spPr>
              <a:xfrm>
                <a:off x="126605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Connector 374"/>
              <p:cNvCxnSpPr/>
              <p:nvPr/>
            </p:nvCxnSpPr>
            <p:spPr>
              <a:xfrm>
                <a:off x="1675191" y="42940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Connector 375"/>
              <p:cNvCxnSpPr/>
              <p:nvPr/>
            </p:nvCxnSpPr>
            <p:spPr>
              <a:xfrm>
                <a:off x="1908488" y="41917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Connector 376"/>
              <p:cNvCxnSpPr/>
              <p:nvPr/>
            </p:nvCxnSpPr>
            <p:spPr>
              <a:xfrm>
                <a:off x="1522741" y="40693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Connector 377"/>
              <p:cNvCxnSpPr/>
              <p:nvPr/>
            </p:nvCxnSpPr>
            <p:spPr>
              <a:xfrm>
                <a:off x="1370291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Connector 378"/>
              <p:cNvCxnSpPr/>
              <p:nvPr/>
            </p:nvCxnSpPr>
            <p:spPr>
              <a:xfrm>
                <a:off x="1026508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Connector 379"/>
              <p:cNvCxnSpPr/>
              <p:nvPr/>
            </p:nvCxnSpPr>
            <p:spPr>
              <a:xfrm>
                <a:off x="1973788" y="479669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Connector 380"/>
              <p:cNvCxnSpPr/>
              <p:nvPr/>
            </p:nvCxnSpPr>
            <p:spPr>
              <a:xfrm>
                <a:off x="1588041" y="46743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Connector 381"/>
              <p:cNvCxnSpPr/>
              <p:nvPr/>
            </p:nvCxnSpPr>
            <p:spPr>
              <a:xfrm>
                <a:off x="1797062" y="45314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Connector 382"/>
              <p:cNvCxnSpPr/>
              <p:nvPr/>
            </p:nvCxnSpPr>
            <p:spPr>
              <a:xfrm>
                <a:off x="1911305" y="439831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Connector 383"/>
              <p:cNvCxnSpPr/>
              <p:nvPr/>
            </p:nvCxnSpPr>
            <p:spPr>
              <a:xfrm>
                <a:off x="1980041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Connector 384"/>
              <p:cNvCxnSpPr/>
              <p:nvPr/>
            </p:nvCxnSpPr>
            <p:spPr>
              <a:xfrm>
                <a:off x="1364269" y="50148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Connector 385"/>
              <p:cNvCxnSpPr/>
              <p:nvPr/>
            </p:nvCxnSpPr>
            <p:spPr>
              <a:xfrm>
                <a:off x="1597566" y="491254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Connector 386"/>
              <p:cNvCxnSpPr/>
              <p:nvPr/>
            </p:nvCxnSpPr>
            <p:spPr>
              <a:xfrm>
                <a:off x="1211819" y="479016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Connector 387"/>
              <p:cNvCxnSpPr/>
              <p:nvPr/>
            </p:nvCxnSpPr>
            <p:spPr>
              <a:xfrm>
                <a:off x="1603819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Connector 388"/>
              <p:cNvCxnSpPr/>
              <p:nvPr/>
            </p:nvCxnSpPr>
            <p:spPr>
              <a:xfrm>
                <a:off x="24360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Connector 389"/>
              <p:cNvCxnSpPr/>
              <p:nvPr/>
            </p:nvCxnSpPr>
            <p:spPr>
              <a:xfrm>
                <a:off x="2588524" y="4548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Connector 390"/>
              <p:cNvCxnSpPr/>
              <p:nvPr/>
            </p:nvCxnSpPr>
            <p:spPr>
              <a:xfrm>
                <a:off x="2821821" y="44294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Connector 391"/>
              <p:cNvCxnSpPr/>
              <p:nvPr/>
            </p:nvCxnSpPr>
            <p:spPr>
              <a:xfrm>
                <a:off x="2436074" y="43070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Connector 392"/>
              <p:cNvCxnSpPr/>
              <p:nvPr/>
            </p:nvCxnSpPr>
            <p:spPr>
              <a:xfrm>
                <a:off x="2364702" y="443142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Connector 393"/>
              <p:cNvCxnSpPr/>
              <p:nvPr/>
            </p:nvCxnSpPr>
            <p:spPr>
              <a:xfrm>
                <a:off x="2227608" y="40726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Connector 394"/>
              <p:cNvCxnSpPr/>
              <p:nvPr/>
            </p:nvCxnSpPr>
            <p:spPr>
              <a:xfrm>
                <a:off x="3132974" y="41897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Connector 395"/>
              <p:cNvCxnSpPr/>
              <p:nvPr/>
            </p:nvCxnSpPr>
            <p:spPr>
              <a:xfrm>
                <a:off x="2750449" y="4109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Connector 396"/>
              <p:cNvCxnSpPr/>
              <p:nvPr/>
            </p:nvCxnSpPr>
            <p:spPr>
              <a:xfrm>
                <a:off x="2028849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Connector 397"/>
              <p:cNvCxnSpPr/>
              <p:nvPr/>
            </p:nvCxnSpPr>
            <p:spPr>
              <a:xfrm>
                <a:off x="2828074" y="42964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Connector 398"/>
              <p:cNvCxnSpPr/>
              <p:nvPr/>
            </p:nvCxnSpPr>
            <p:spPr>
              <a:xfrm>
                <a:off x="2484291" y="48153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Connector 399"/>
              <p:cNvCxnSpPr/>
              <p:nvPr/>
            </p:nvCxnSpPr>
            <p:spPr>
              <a:xfrm>
                <a:off x="3216638" y="49247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Connector 400"/>
              <p:cNvCxnSpPr/>
              <p:nvPr/>
            </p:nvCxnSpPr>
            <p:spPr>
              <a:xfrm>
                <a:off x="3045824" y="45444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Connector 401"/>
              <p:cNvCxnSpPr/>
              <p:nvPr/>
            </p:nvCxnSpPr>
            <p:spPr>
              <a:xfrm>
                <a:off x="3198274" y="44113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Connector 402"/>
              <p:cNvCxnSpPr/>
              <p:nvPr/>
            </p:nvCxnSpPr>
            <p:spPr>
              <a:xfrm>
                <a:off x="2216205" y="45750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Connector 403"/>
              <p:cNvCxnSpPr/>
              <p:nvPr/>
            </p:nvCxnSpPr>
            <p:spPr>
              <a:xfrm>
                <a:off x="2216205" y="49196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Connector 404"/>
              <p:cNvCxnSpPr/>
              <p:nvPr/>
            </p:nvCxnSpPr>
            <p:spPr>
              <a:xfrm>
                <a:off x="2822052" y="49105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Connector 405"/>
              <p:cNvCxnSpPr/>
              <p:nvPr/>
            </p:nvCxnSpPr>
            <p:spPr>
              <a:xfrm>
                <a:off x="3055349" y="48082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Connector 406"/>
              <p:cNvCxnSpPr/>
              <p:nvPr/>
            </p:nvCxnSpPr>
            <p:spPr>
              <a:xfrm>
                <a:off x="2669602" y="46858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Connector 407"/>
              <p:cNvCxnSpPr/>
              <p:nvPr/>
            </p:nvCxnSpPr>
            <p:spPr>
              <a:xfrm>
                <a:off x="3061602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Connector 408"/>
              <p:cNvCxnSpPr/>
              <p:nvPr/>
            </p:nvCxnSpPr>
            <p:spPr>
              <a:xfrm>
                <a:off x="11458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Connector 409"/>
              <p:cNvCxnSpPr/>
              <p:nvPr/>
            </p:nvCxnSpPr>
            <p:spPr>
              <a:xfrm>
                <a:off x="1298348" y="56944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Connector 410"/>
              <p:cNvCxnSpPr/>
              <p:nvPr/>
            </p:nvCxnSpPr>
            <p:spPr>
              <a:xfrm>
                <a:off x="1531645" y="55921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Connector 411"/>
              <p:cNvCxnSpPr/>
              <p:nvPr/>
            </p:nvCxnSpPr>
            <p:spPr>
              <a:xfrm>
                <a:off x="1145898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Connector 412"/>
              <p:cNvCxnSpPr/>
              <p:nvPr/>
            </p:nvCxnSpPr>
            <p:spPr>
              <a:xfrm>
                <a:off x="1074526" y="55941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Connector 413"/>
              <p:cNvCxnSpPr/>
              <p:nvPr/>
            </p:nvCxnSpPr>
            <p:spPr>
              <a:xfrm>
                <a:off x="143366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Connector 414"/>
              <p:cNvCxnSpPr/>
              <p:nvPr/>
            </p:nvCxnSpPr>
            <p:spPr>
              <a:xfrm>
                <a:off x="1842798" y="53524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Connector 415"/>
              <p:cNvCxnSpPr/>
              <p:nvPr/>
            </p:nvCxnSpPr>
            <p:spPr>
              <a:xfrm>
                <a:off x="2076095" y="5250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Connector 416"/>
              <p:cNvCxnSpPr/>
              <p:nvPr/>
            </p:nvCxnSpPr>
            <p:spPr>
              <a:xfrm>
                <a:off x="1690348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Connector 417"/>
              <p:cNvCxnSpPr/>
              <p:nvPr/>
            </p:nvCxnSpPr>
            <p:spPr>
              <a:xfrm>
                <a:off x="1537898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Connector 418"/>
              <p:cNvCxnSpPr/>
              <p:nvPr/>
            </p:nvCxnSpPr>
            <p:spPr>
              <a:xfrm>
                <a:off x="1194115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Connector 419"/>
              <p:cNvCxnSpPr/>
              <p:nvPr/>
            </p:nvCxnSpPr>
            <p:spPr>
              <a:xfrm>
                <a:off x="2141395" y="581253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Connector 420"/>
              <p:cNvCxnSpPr/>
              <p:nvPr/>
            </p:nvCxnSpPr>
            <p:spPr>
              <a:xfrm>
                <a:off x="1755648" y="5690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Connector 421"/>
              <p:cNvCxnSpPr/>
              <p:nvPr/>
            </p:nvCxnSpPr>
            <p:spPr>
              <a:xfrm>
                <a:off x="1964669" y="55728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Connector 422"/>
              <p:cNvCxnSpPr/>
              <p:nvPr/>
            </p:nvCxnSpPr>
            <p:spPr>
              <a:xfrm>
                <a:off x="2078912" y="545676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Connector 423"/>
              <p:cNvCxnSpPr/>
              <p:nvPr/>
            </p:nvCxnSpPr>
            <p:spPr>
              <a:xfrm>
                <a:off x="2147648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Connector 424"/>
              <p:cNvCxnSpPr/>
              <p:nvPr/>
            </p:nvCxnSpPr>
            <p:spPr>
              <a:xfrm>
                <a:off x="1531876" y="60306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Connector 425"/>
              <p:cNvCxnSpPr/>
              <p:nvPr/>
            </p:nvCxnSpPr>
            <p:spPr>
              <a:xfrm>
                <a:off x="1765173" y="59283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Connector 426"/>
              <p:cNvCxnSpPr/>
              <p:nvPr/>
            </p:nvCxnSpPr>
            <p:spPr>
              <a:xfrm>
                <a:off x="1379426" y="58060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Connector 427"/>
              <p:cNvCxnSpPr/>
              <p:nvPr/>
            </p:nvCxnSpPr>
            <p:spPr>
              <a:xfrm>
                <a:off x="1771426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Connector 428"/>
              <p:cNvCxnSpPr/>
              <p:nvPr/>
            </p:nvCxnSpPr>
            <p:spPr>
              <a:xfrm>
                <a:off x="26036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Connector 429"/>
              <p:cNvCxnSpPr/>
              <p:nvPr/>
            </p:nvCxnSpPr>
            <p:spPr>
              <a:xfrm>
                <a:off x="2756131" y="5590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Connector 430"/>
              <p:cNvCxnSpPr/>
              <p:nvPr/>
            </p:nvCxnSpPr>
            <p:spPr>
              <a:xfrm>
                <a:off x="2989428" y="54878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Connector 431"/>
              <p:cNvCxnSpPr/>
              <p:nvPr/>
            </p:nvCxnSpPr>
            <p:spPr>
              <a:xfrm>
                <a:off x="2603681" y="53655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Connector 432"/>
              <p:cNvCxnSpPr/>
              <p:nvPr/>
            </p:nvCxnSpPr>
            <p:spPr>
              <a:xfrm>
                <a:off x="2532309" y="548988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Connector 433"/>
              <p:cNvCxnSpPr/>
              <p:nvPr/>
            </p:nvCxnSpPr>
            <p:spPr>
              <a:xfrm>
                <a:off x="2395215" y="51311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Connector 434"/>
              <p:cNvCxnSpPr/>
              <p:nvPr/>
            </p:nvCxnSpPr>
            <p:spPr>
              <a:xfrm>
                <a:off x="3300581" y="52482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Connector 435"/>
              <p:cNvCxnSpPr/>
              <p:nvPr/>
            </p:nvCxnSpPr>
            <p:spPr>
              <a:xfrm>
                <a:off x="2918056" y="51682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Connector 436"/>
              <p:cNvCxnSpPr/>
              <p:nvPr/>
            </p:nvCxnSpPr>
            <p:spPr>
              <a:xfrm>
                <a:off x="2651898" y="500876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Connector 437"/>
              <p:cNvCxnSpPr/>
              <p:nvPr/>
            </p:nvCxnSpPr>
            <p:spPr>
              <a:xfrm>
                <a:off x="2995681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Connector 438"/>
              <p:cNvCxnSpPr/>
              <p:nvPr/>
            </p:nvCxnSpPr>
            <p:spPr>
              <a:xfrm>
                <a:off x="2651898" y="583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439"/>
              <p:cNvCxnSpPr/>
              <p:nvPr/>
            </p:nvCxnSpPr>
            <p:spPr>
              <a:xfrm>
                <a:off x="3384245" y="59405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440"/>
              <p:cNvCxnSpPr/>
              <p:nvPr/>
            </p:nvCxnSpPr>
            <p:spPr>
              <a:xfrm>
                <a:off x="3213431" y="5585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441"/>
              <p:cNvCxnSpPr/>
              <p:nvPr/>
            </p:nvCxnSpPr>
            <p:spPr>
              <a:xfrm>
                <a:off x="3365881" y="54697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442"/>
              <p:cNvCxnSpPr/>
              <p:nvPr/>
            </p:nvCxnSpPr>
            <p:spPr>
              <a:xfrm>
                <a:off x="2383812" y="56165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443"/>
              <p:cNvCxnSpPr/>
              <p:nvPr/>
            </p:nvCxnSpPr>
            <p:spPr>
              <a:xfrm>
                <a:off x="2383812" y="59354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444"/>
              <p:cNvCxnSpPr/>
              <p:nvPr/>
            </p:nvCxnSpPr>
            <p:spPr>
              <a:xfrm>
                <a:off x="2989659" y="59263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445"/>
              <p:cNvCxnSpPr/>
              <p:nvPr/>
            </p:nvCxnSpPr>
            <p:spPr>
              <a:xfrm>
                <a:off x="3222956" y="582411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446"/>
              <p:cNvCxnSpPr/>
              <p:nvPr/>
            </p:nvCxnSpPr>
            <p:spPr>
              <a:xfrm>
                <a:off x="2837209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447"/>
              <p:cNvCxnSpPr/>
              <p:nvPr/>
            </p:nvCxnSpPr>
            <p:spPr>
              <a:xfrm>
                <a:off x="3229209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448"/>
              <p:cNvCxnSpPr/>
              <p:nvPr/>
            </p:nvCxnSpPr>
            <p:spPr>
              <a:xfrm>
                <a:off x="1148736" y="5127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449"/>
              <p:cNvCxnSpPr/>
              <p:nvPr/>
            </p:nvCxnSpPr>
            <p:spPr>
              <a:xfrm>
                <a:off x="37582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450"/>
              <p:cNvCxnSpPr/>
              <p:nvPr/>
            </p:nvCxnSpPr>
            <p:spPr>
              <a:xfrm>
                <a:off x="3910693" y="466803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451"/>
              <p:cNvCxnSpPr/>
              <p:nvPr/>
            </p:nvCxnSpPr>
            <p:spPr>
              <a:xfrm>
                <a:off x="4143990" y="454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452"/>
              <p:cNvCxnSpPr/>
              <p:nvPr/>
            </p:nvCxnSpPr>
            <p:spPr>
              <a:xfrm>
                <a:off x="3758243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453"/>
              <p:cNvCxnSpPr/>
              <p:nvPr/>
            </p:nvCxnSpPr>
            <p:spPr>
              <a:xfrm>
                <a:off x="3686871" y="45421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454"/>
              <p:cNvCxnSpPr/>
              <p:nvPr/>
            </p:nvCxnSpPr>
            <p:spPr>
              <a:xfrm>
                <a:off x="404601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455"/>
              <p:cNvCxnSpPr/>
              <p:nvPr/>
            </p:nvCxnSpPr>
            <p:spPr>
              <a:xfrm>
                <a:off x="4455143" y="42834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456"/>
              <p:cNvCxnSpPr/>
              <p:nvPr/>
            </p:nvCxnSpPr>
            <p:spPr>
              <a:xfrm>
                <a:off x="4688440" y="41811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457"/>
              <p:cNvCxnSpPr/>
              <p:nvPr/>
            </p:nvCxnSpPr>
            <p:spPr>
              <a:xfrm>
                <a:off x="4302693" y="40588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Connector 458"/>
              <p:cNvCxnSpPr/>
              <p:nvPr/>
            </p:nvCxnSpPr>
            <p:spPr>
              <a:xfrm>
                <a:off x="4150243" y="43902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459"/>
              <p:cNvCxnSpPr/>
              <p:nvPr/>
            </p:nvCxnSpPr>
            <p:spPr>
              <a:xfrm>
                <a:off x="3806460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460"/>
              <p:cNvCxnSpPr/>
              <p:nvPr/>
            </p:nvCxnSpPr>
            <p:spPr>
              <a:xfrm>
                <a:off x="4753740" y="478613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461"/>
              <p:cNvCxnSpPr/>
              <p:nvPr/>
            </p:nvCxnSpPr>
            <p:spPr>
              <a:xfrm>
                <a:off x="4367993" y="46637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462"/>
              <p:cNvCxnSpPr/>
              <p:nvPr/>
            </p:nvCxnSpPr>
            <p:spPr>
              <a:xfrm>
                <a:off x="4577014" y="452089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463"/>
              <p:cNvCxnSpPr/>
              <p:nvPr/>
            </p:nvCxnSpPr>
            <p:spPr>
              <a:xfrm>
                <a:off x="4691257" y="43877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464"/>
              <p:cNvCxnSpPr/>
              <p:nvPr/>
            </p:nvCxnSpPr>
            <p:spPr>
              <a:xfrm>
                <a:off x="4759993" y="4653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465"/>
              <p:cNvCxnSpPr/>
              <p:nvPr/>
            </p:nvCxnSpPr>
            <p:spPr>
              <a:xfrm>
                <a:off x="4144221" y="50042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466"/>
              <p:cNvCxnSpPr/>
              <p:nvPr/>
            </p:nvCxnSpPr>
            <p:spPr>
              <a:xfrm>
                <a:off x="4377518" y="490198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Connector 467"/>
              <p:cNvCxnSpPr/>
              <p:nvPr/>
            </p:nvCxnSpPr>
            <p:spPr>
              <a:xfrm>
                <a:off x="3991771" y="4779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Connector 468"/>
              <p:cNvCxnSpPr/>
              <p:nvPr/>
            </p:nvCxnSpPr>
            <p:spPr>
              <a:xfrm>
                <a:off x="3536695" y="50278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Connector 469"/>
              <p:cNvCxnSpPr/>
              <p:nvPr/>
            </p:nvCxnSpPr>
            <p:spPr>
              <a:xfrm>
                <a:off x="52160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Connector 470"/>
              <p:cNvCxnSpPr/>
              <p:nvPr/>
            </p:nvCxnSpPr>
            <p:spPr>
              <a:xfrm>
                <a:off x="5368476" y="45381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Connector 471"/>
              <p:cNvCxnSpPr/>
              <p:nvPr/>
            </p:nvCxnSpPr>
            <p:spPr>
              <a:xfrm>
                <a:off x="5601773" y="44188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Connector 472"/>
              <p:cNvCxnSpPr/>
              <p:nvPr/>
            </p:nvCxnSpPr>
            <p:spPr>
              <a:xfrm>
                <a:off x="3702028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Connector 473"/>
              <p:cNvCxnSpPr/>
              <p:nvPr/>
            </p:nvCxnSpPr>
            <p:spPr>
              <a:xfrm>
                <a:off x="5144654" y="442086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Connector 474"/>
              <p:cNvCxnSpPr/>
              <p:nvPr/>
            </p:nvCxnSpPr>
            <p:spPr>
              <a:xfrm>
                <a:off x="5007560" y="40621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Connector 475"/>
              <p:cNvCxnSpPr/>
              <p:nvPr/>
            </p:nvCxnSpPr>
            <p:spPr>
              <a:xfrm>
                <a:off x="5912926" y="41792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Connector 476"/>
              <p:cNvCxnSpPr/>
              <p:nvPr/>
            </p:nvCxnSpPr>
            <p:spPr>
              <a:xfrm>
                <a:off x="5530401" y="4099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Connector 477"/>
              <p:cNvCxnSpPr/>
              <p:nvPr/>
            </p:nvCxnSpPr>
            <p:spPr>
              <a:xfrm>
                <a:off x="4808801" y="50172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Connector 478"/>
              <p:cNvCxnSpPr/>
              <p:nvPr/>
            </p:nvCxnSpPr>
            <p:spPr>
              <a:xfrm>
                <a:off x="5608026" y="42859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Connector 479"/>
              <p:cNvCxnSpPr/>
              <p:nvPr/>
            </p:nvCxnSpPr>
            <p:spPr>
              <a:xfrm>
                <a:off x="5264243" y="48048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Connector 480"/>
              <p:cNvCxnSpPr/>
              <p:nvPr/>
            </p:nvCxnSpPr>
            <p:spPr>
              <a:xfrm>
                <a:off x="5996590" y="49141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Connector 481"/>
              <p:cNvCxnSpPr/>
              <p:nvPr/>
            </p:nvCxnSpPr>
            <p:spPr>
              <a:xfrm>
                <a:off x="5825776" y="45339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Connector 482"/>
              <p:cNvCxnSpPr/>
              <p:nvPr/>
            </p:nvCxnSpPr>
            <p:spPr>
              <a:xfrm>
                <a:off x="5978226" y="440076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Connector 483"/>
              <p:cNvCxnSpPr/>
              <p:nvPr/>
            </p:nvCxnSpPr>
            <p:spPr>
              <a:xfrm>
                <a:off x="4996157" y="45645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Connector 484"/>
              <p:cNvCxnSpPr/>
              <p:nvPr/>
            </p:nvCxnSpPr>
            <p:spPr>
              <a:xfrm>
                <a:off x="4996157" y="49090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Connector 485"/>
              <p:cNvCxnSpPr/>
              <p:nvPr/>
            </p:nvCxnSpPr>
            <p:spPr>
              <a:xfrm>
                <a:off x="5602004" y="48999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Connector 486"/>
              <p:cNvCxnSpPr/>
              <p:nvPr/>
            </p:nvCxnSpPr>
            <p:spPr>
              <a:xfrm>
                <a:off x="5835301" y="479771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Connector 487"/>
              <p:cNvCxnSpPr/>
              <p:nvPr/>
            </p:nvCxnSpPr>
            <p:spPr>
              <a:xfrm>
                <a:off x="5449554" y="4675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Connector 488"/>
              <p:cNvCxnSpPr/>
              <p:nvPr/>
            </p:nvCxnSpPr>
            <p:spPr>
              <a:xfrm>
                <a:off x="5841554" y="4664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Connector 489"/>
              <p:cNvCxnSpPr/>
              <p:nvPr/>
            </p:nvCxnSpPr>
            <p:spPr>
              <a:xfrm>
                <a:off x="39258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Connector 490"/>
              <p:cNvCxnSpPr/>
              <p:nvPr/>
            </p:nvCxnSpPr>
            <p:spPr>
              <a:xfrm>
                <a:off x="4078300" y="56838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Connector 491"/>
              <p:cNvCxnSpPr/>
              <p:nvPr/>
            </p:nvCxnSpPr>
            <p:spPr>
              <a:xfrm>
                <a:off x="4311597" y="55815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Connector 492"/>
              <p:cNvCxnSpPr/>
              <p:nvPr/>
            </p:nvCxnSpPr>
            <p:spPr>
              <a:xfrm>
                <a:off x="3925850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Connector 493"/>
              <p:cNvCxnSpPr/>
              <p:nvPr/>
            </p:nvCxnSpPr>
            <p:spPr>
              <a:xfrm>
                <a:off x="3854478" y="55835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Connector 494"/>
              <p:cNvCxnSpPr/>
              <p:nvPr/>
            </p:nvCxnSpPr>
            <p:spPr>
              <a:xfrm>
                <a:off x="421361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Connector 495"/>
              <p:cNvCxnSpPr/>
              <p:nvPr/>
            </p:nvCxnSpPr>
            <p:spPr>
              <a:xfrm>
                <a:off x="4622750" y="53419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Connector 496"/>
              <p:cNvCxnSpPr/>
              <p:nvPr/>
            </p:nvCxnSpPr>
            <p:spPr>
              <a:xfrm>
                <a:off x="4856047" y="5239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Connector 497"/>
              <p:cNvCxnSpPr/>
              <p:nvPr/>
            </p:nvCxnSpPr>
            <p:spPr>
              <a:xfrm>
                <a:off x="4470300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Connector 498"/>
              <p:cNvCxnSpPr/>
              <p:nvPr/>
            </p:nvCxnSpPr>
            <p:spPr>
              <a:xfrm>
                <a:off x="4317850" y="544865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Connector 499"/>
              <p:cNvCxnSpPr/>
              <p:nvPr/>
            </p:nvCxnSpPr>
            <p:spPr>
              <a:xfrm>
                <a:off x="3974067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Straight Connector 500"/>
              <p:cNvCxnSpPr/>
              <p:nvPr/>
            </p:nvCxnSpPr>
            <p:spPr>
              <a:xfrm>
                <a:off x="4921347" y="580197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Connector 501"/>
              <p:cNvCxnSpPr/>
              <p:nvPr/>
            </p:nvCxnSpPr>
            <p:spPr>
              <a:xfrm>
                <a:off x="4535600" y="5679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3" name="Straight Connector 502"/>
              <p:cNvCxnSpPr/>
              <p:nvPr/>
            </p:nvCxnSpPr>
            <p:spPr>
              <a:xfrm>
                <a:off x="4744621" y="556230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4" name="Straight Connector 503"/>
              <p:cNvCxnSpPr/>
              <p:nvPr/>
            </p:nvCxnSpPr>
            <p:spPr>
              <a:xfrm>
                <a:off x="4858864" y="54462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5" name="Straight Connector 504"/>
              <p:cNvCxnSpPr/>
              <p:nvPr/>
            </p:nvCxnSpPr>
            <p:spPr>
              <a:xfrm>
                <a:off x="4927600" y="56690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6" name="Straight Connector 505"/>
              <p:cNvCxnSpPr/>
              <p:nvPr/>
            </p:nvCxnSpPr>
            <p:spPr>
              <a:xfrm>
                <a:off x="4311828" y="60201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7" name="Straight Connector 506"/>
              <p:cNvCxnSpPr/>
              <p:nvPr/>
            </p:nvCxnSpPr>
            <p:spPr>
              <a:xfrm>
                <a:off x="4545125" y="59178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8" name="Straight Connector 507"/>
              <p:cNvCxnSpPr/>
              <p:nvPr/>
            </p:nvCxnSpPr>
            <p:spPr>
              <a:xfrm>
                <a:off x="4159378" y="57954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9" name="Straight Connector 508"/>
              <p:cNvCxnSpPr/>
              <p:nvPr/>
            </p:nvCxnSpPr>
            <p:spPr>
              <a:xfrm>
                <a:off x="4551378" y="57848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Straight Connector 509"/>
              <p:cNvCxnSpPr/>
              <p:nvPr/>
            </p:nvCxnSpPr>
            <p:spPr>
              <a:xfrm>
                <a:off x="53836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1" name="Straight Connector 510"/>
              <p:cNvCxnSpPr/>
              <p:nvPr/>
            </p:nvCxnSpPr>
            <p:spPr>
              <a:xfrm>
                <a:off x="3670781" y="57017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2" name="Straight Connector 511"/>
              <p:cNvCxnSpPr/>
              <p:nvPr/>
            </p:nvCxnSpPr>
            <p:spPr>
              <a:xfrm>
                <a:off x="5769380" y="54773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3" name="Straight Connector 512"/>
              <p:cNvCxnSpPr/>
              <p:nvPr/>
            </p:nvCxnSpPr>
            <p:spPr>
              <a:xfrm>
                <a:off x="5383633" y="535494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4" name="Straight Connector 513"/>
              <p:cNvCxnSpPr/>
              <p:nvPr/>
            </p:nvCxnSpPr>
            <p:spPr>
              <a:xfrm>
                <a:off x="5312261" y="547932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5" name="Straight Connector 514"/>
              <p:cNvCxnSpPr/>
              <p:nvPr/>
            </p:nvCxnSpPr>
            <p:spPr>
              <a:xfrm>
                <a:off x="5175167" y="512057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6" name="Straight Connector 515"/>
              <p:cNvCxnSpPr/>
              <p:nvPr/>
            </p:nvCxnSpPr>
            <p:spPr>
              <a:xfrm>
                <a:off x="6080533" y="52376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Straight Connector 516"/>
              <p:cNvCxnSpPr/>
              <p:nvPr/>
            </p:nvCxnSpPr>
            <p:spPr>
              <a:xfrm>
                <a:off x="5698008" y="515772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Straight Connector 517"/>
              <p:cNvCxnSpPr/>
              <p:nvPr/>
            </p:nvCxnSpPr>
            <p:spPr>
              <a:xfrm>
                <a:off x="5431850" y="49982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9" name="Straight Connector 518"/>
              <p:cNvCxnSpPr/>
              <p:nvPr/>
            </p:nvCxnSpPr>
            <p:spPr>
              <a:xfrm>
                <a:off x="5775633" y="53443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0" name="Straight Connector 519"/>
              <p:cNvCxnSpPr/>
              <p:nvPr/>
            </p:nvCxnSpPr>
            <p:spPr>
              <a:xfrm>
                <a:off x="5431850" y="582063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1" name="Straight Connector 520"/>
              <p:cNvCxnSpPr/>
              <p:nvPr/>
            </p:nvCxnSpPr>
            <p:spPr>
              <a:xfrm>
                <a:off x="6164197" y="593000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2" name="Straight Connector 521"/>
              <p:cNvCxnSpPr/>
              <p:nvPr/>
            </p:nvCxnSpPr>
            <p:spPr>
              <a:xfrm>
                <a:off x="5993383" y="5575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Straight Connector 522"/>
              <p:cNvCxnSpPr/>
              <p:nvPr/>
            </p:nvCxnSpPr>
            <p:spPr>
              <a:xfrm>
                <a:off x="6145833" y="545921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4" name="Straight Connector 523"/>
              <p:cNvCxnSpPr/>
              <p:nvPr/>
            </p:nvCxnSpPr>
            <p:spPr>
              <a:xfrm>
                <a:off x="5163764" y="560594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5" name="Straight Connector 524"/>
              <p:cNvCxnSpPr/>
              <p:nvPr/>
            </p:nvCxnSpPr>
            <p:spPr>
              <a:xfrm>
                <a:off x="5163764" y="59249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Straight Connector 525"/>
              <p:cNvCxnSpPr/>
              <p:nvPr/>
            </p:nvCxnSpPr>
            <p:spPr>
              <a:xfrm>
                <a:off x="5769611" y="591583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7" name="Straight Connector 526"/>
              <p:cNvCxnSpPr/>
              <p:nvPr/>
            </p:nvCxnSpPr>
            <p:spPr>
              <a:xfrm>
                <a:off x="6002908" y="581355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8" name="Straight Connector 527"/>
              <p:cNvCxnSpPr/>
              <p:nvPr/>
            </p:nvCxnSpPr>
            <p:spPr>
              <a:xfrm>
                <a:off x="5617161" y="56911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Straight Connector 528"/>
              <p:cNvCxnSpPr/>
              <p:nvPr/>
            </p:nvCxnSpPr>
            <p:spPr>
              <a:xfrm>
                <a:off x="6009161" y="56806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0" name="Straight Connector 529"/>
              <p:cNvCxnSpPr/>
              <p:nvPr/>
            </p:nvCxnSpPr>
            <p:spPr>
              <a:xfrm>
                <a:off x="3928688" y="511727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1" name="Straight Connector 530"/>
              <p:cNvCxnSpPr/>
              <p:nvPr/>
            </p:nvCxnSpPr>
            <p:spPr>
              <a:xfrm>
                <a:off x="3458466" y="47004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8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" name="Group 6"/>
            <p:cNvGrpSpPr/>
            <p:nvPr/>
          </p:nvGrpSpPr>
          <p:grpSpPr>
            <a:xfrm>
              <a:off x="1872011" y="3501238"/>
              <a:ext cx="5562178" cy="1971845"/>
              <a:chOff x="1853932" y="3649937"/>
              <a:chExt cx="5562178" cy="1971845"/>
            </a:xfrm>
          </p:grpSpPr>
          <p:cxnSp>
            <p:nvCxnSpPr>
              <p:cNvPr id="38" name="Straight Connector 37"/>
              <p:cNvCxnSpPr/>
              <p:nvPr/>
            </p:nvCxnSpPr>
            <p:spPr>
              <a:xfrm>
                <a:off x="1925304" y="3885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/>
              <p:cNvCxnSpPr/>
              <p:nvPr/>
            </p:nvCxnSpPr>
            <p:spPr>
              <a:xfrm>
                <a:off x="2077754" y="42697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2311051" y="414186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1925304" y="40024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1853932" y="41438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2213071" y="378287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2622204" y="38851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2855501" y="378287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>
                <a:off x="2469754" y="36604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2317304" y="39918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1973521" y="451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2920801" y="438781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2535054" y="42654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2744075" y="41225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2858318" y="398942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2927054" y="42548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2311282" y="46059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2544579" y="450366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>
                <a:off x="2158832" y="438128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2550832" y="43707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3383087" y="3780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>
                <a:off x="3535537" y="41398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Straight Connector 60"/>
              <p:cNvCxnSpPr/>
              <p:nvPr/>
            </p:nvCxnSpPr>
            <p:spPr>
              <a:xfrm>
                <a:off x="3768834" y="40205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Straight Connector 61"/>
              <p:cNvCxnSpPr/>
              <p:nvPr/>
            </p:nvCxnSpPr>
            <p:spPr>
              <a:xfrm>
                <a:off x="3383087" y="38981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3311715" y="402254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/>
            </p:nvCxnSpPr>
            <p:spPr>
              <a:xfrm>
                <a:off x="3174621" y="36638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Straight Connector 64"/>
              <p:cNvCxnSpPr/>
              <p:nvPr/>
            </p:nvCxnSpPr>
            <p:spPr>
              <a:xfrm>
                <a:off x="4079987" y="37808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3697462" y="37009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2975862" y="46189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3775087" y="38876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3431304" y="440647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4163651" y="451584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>
                <a:off x="3992837" y="41355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145287" y="40024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3163218" y="41662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163218" y="45107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>
                <a:off x="3769065" y="45016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4002362" y="439939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3616615" y="42770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008615" y="42664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2092911" y="4943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2245361" y="528555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2478658" y="518327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>
                <a:off x="2092911" y="50608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2021539" y="518527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>
                <a:off x="2380678" y="48413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2789811" y="494360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3023108" y="48413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637361" y="47189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484911" y="50503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>
                <a:off x="2141128" y="552658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/>
              <p:cNvCxnSpPr/>
              <p:nvPr/>
            </p:nvCxnSpPr>
            <p:spPr>
              <a:xfrm>
                <a:off x="3088408" y="540365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2702661" y="528127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Connector 91"/>
              <p:cNvCxnSpPr/>
              <p:nvPr/>
            </p:nvCxnSpPr>
            <p:spPr>
              <a:xfrm>
                <a:off x="2911682" y="51639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025925" y="504788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Connector 93"/>
              <p:cNvCxnSpPr/>
              <p:nvPr/>
            </p:nvCxnSpPr>
            <p:spPr>
              <a:xfrm>
                <a:off x="3094661" y="52707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Connector 94"/>
              <p:cNvCxnSpPr/>
              <p:nvPr/>
            </p:nvCxnSpPr>
            <p:spPr>
              <a:xfrm>
                <a:off x="2478889" y="56217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Connector 95"/>
              <p:cNvCxnSpPr/>
              <p:nvPr/>
            </p:nvCxnSpPr>
            <p:spPr>
              <a:xfrm>
                <a:off x="2712186" y="55195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Connector 96"/>
              <p:cNvCxnSpPr/>
              <p:nvPr/>
            </p:nvCxnSpPr>
            <p:spPr>
              <a:xfrm>
                <a:off x="2326439" y="53971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Connector 97"/>
              <p:cNvCxnSpPr/>
              <p:nvPr/>
            </p:nvCxnSpPr>
            <p:spPr>
              <a:xfrm>
                <a:off x="2718439" y="53865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Straight Connector 98"/>
              <p:cNvCxnSpPr/>
              <p:nvPr/>
            </p:nvCxnSpPr>
            <p:spPr>
              <a:xfrm>
                <a:off x="3550694" y="4839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3703144" y="51812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3936441" y="50790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3550694" y="49566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3479322" y="508099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Straight Connector 103"/>
              <p:cNvCxnSpPr/>
              <p:nvPr/>
            </p:nvCxnSpPr>
            <p:spPr>
              <a:xfrm>
                <a:off x="3342228" y="47222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/>
              <p:cNvCxnSpPr/>
              <p:nvPr/>
            </p:nvCxnSpPr>
            <p:spPr>
              <a:xfrm>
                <a:off x="4247594" y="483933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/>
              <p:cNvCxnSpPr/>
              <p:nvPr/>
            </p:nvCxnSpPr>
            <p:spPr>
              <a:xfrm>
                <a:off x="3865069" y="475940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/>
              <p:cNvCxnSpPr/>
              <p:nvPr/>
            </p:nvCxnSpPr>
            <p:spPr>
              <a:xfrm>
                <a:off x="3598911" y="459987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/>
              <p:cNvCxnSpPr/>
              <p:nvPr/>
            </p:nvCxnSpPr>
            <p:spPr>
              <a:xfrm>
                <a:off x="3942694" y="49460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/>
              <p:cNvCxnSpPr/>
              <p:nvPr/>
            </p:nvCxnSpPr>
            <p:spPr>
              <a:xfrm>
                <a:off x="3598911" y="54223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/>
              <p:cNvCxnSpPr/>
              <p:nvPr/>
            </p:nvCxnSpPr>
            <p:spPr>
              <a:xfrm>
                <a:off x="4331258" y="553168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/>
              <p:cNvCxnSpPr/>
              <p:nvPr/>
            </p:nvCxnSpPr>
            <p:spPr>
              <a:xfrm>
                <a:off x="4160444" y="517700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/>
              <p:cNvCxnSpPr/>
              <p:nvPr/>
            </p:nvCxnSpPr>
            <p:spPr>
              <a:xfrm>
                <a:off x="4312894" y="50608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/>
              <p:cNvCxnSpPr/>
              <p:nvPr/>
            </p:nvCxnSpPr>
            <p:spPr>
              <a:xfrm>
                <a:off x="3330825" y="520761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/>
              <p:cNvCxnSpPr/>
              <p:nvPr/>
            </p:nvCxnSpPr>
            <p:spPr>
              <a:xfrm>
                <a:off x="3330825" y="552658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/>
              <p:cNvCxnSpPr/>
              <p:nvPr/>
            </p:nvCxnSpPr>
            <p:spPr>
              <a:xfrm>
                <a:off x="3936672" y="551750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/>
            </p:nvCxnSpPr>
            <p:spPr>
              <a:xfrm>
                <a:off x="4169969" y="541523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/>
              <p:cNvCxnSpPr/>
              <p:nvPr/>
            </p:nvCxnSpPr>
            <p:spPr>
              <a:xfrm>
                <a:off x="3784222" y="52928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/>
              <p:cNvCxnSpPr/>
              <p:nvPr/>
            </p:nvCxnSpPr>
            <p:spPr>
              <a:xfrm>
                <a:off x="4176222" y="52822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/>
              <p:cNvCxnSpPr/>
              <p:nvPr/>
            </p:nvCxnSpPr>
            <p:spPr>
              <a:xfrm>
                <a:off x="2095749" y="471895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/>
              <p:cNvCxnSpPr/>
              <p:nvPr/>
            </p:nvCxnSpPr>
            <p:spPr>
              <a:xfrm>
                <a:off x="4705256" y="3874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/>
              <p:cNvCxnSpPr/>
              <p:nvPr/>
            </p:nvCxnSpPr>
            <p:spPr>
              <a:xfrm>
                <a:off x="4857706" y="425915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/>
              <p:cNvCxnSpPr/>
              <p:nvPr/>
            </p:nvCxnSpPr>
            <p:spPr>
              <a:xfrm>
                <a:off x="5091003" y="413130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/>
              <p:cNvCxnSpPr/>
              <p:nvPr/>
            </p:nvCxnSpPr>
            <p:spPr>
              <a:xfrm>
                <a:off x="4705256" y="39918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/>
              <p:cNvCxnSpPr/>
              <p:nvPr/>
            </p:nvCxnSpPr>
            <p:spPr>
              <a:xfrm>
                <a:off x="4633884" y="41333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/>
              <p:cNvCxnSpPr/>
              <p:nvPr/>
            </p:nvCxnSpPr>
            <p:spPr>
              <a:xfrm>
                <a:off x="4993023" y="37723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/>
              <p:cNvCxnSpPr/>
              <p:nvPr/>
            </p:nvCxnSpPr>
            <p:spPr>
              <a:xfrm>
                <a:off x="5402156" y="38745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/>
              <p:cNvCxnSpPr/>
              <p:nvPr/>
            </p:nvCxnSpPr>
            <p:spPr>
              <a:xfrm>
                <a:off x="5635453" y="37723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/>
              <p:cNvCxnSpPr/>
              <p:nvPr/>
            </p:nvCxnSpPr>
            <p:spPr>
              <a:xfrm>
                <a:off x="5249706" y="36499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/>
              <p:cNvCxnSpPr/>
              <p:nvPr/>
            </p:nvCxnSpPr>
            <p:spPr>
              <a:xfrm>
                <a:off x="5097256" y="39813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/>
              <p:cNvCxnSpPr/>
              <p:nvPr/>
            </p:nvCxnSpPr>
            <p:spPr>
              <a:xfrm>
                <a:off x="4753473" y="450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/>
              <p:cNvCxnSpPr/>
              <p:nvPr/>
            </p:nvCxnSpPr>
            <p:spPr>
              <a:xfrm>
                <a:off x="5700753" y="437725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/>
              <p:cNvCxnSpPr/>
              <p:nvPr/>
            </p:nvCxnSpPr>
            <p:spPr>
              <a:xfrm>
                <a:off x="5315006" y="42548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/>
              <p:cNvCxnSpPr/>
              <p:nvPr/>
            </p:nvCxnSpPr>
            <p:spPr>
              <a:xfrm>
                <a:off x="5524027" y="411201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/>
              <p:nvPr/>
            </p:nvCxnSpPr>
            <p:spPr>
              <a:xfrm>
                <a:off x="5638270" y="397886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/>
              <p:nvPr/>
            </p:nvCxnSpPr>
            <p:spPr>
              <a:xfrm>
                <a:off x="5707006" y="42443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/>
              <p:cNvCxnSpPr/>
              <p:nvPr/>
            </p:nvCxnSpPr>
            <p:spPr>
              <a:xfrm>
                <a:off x="5091234" y="45953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/>
              <p:cNvCxnSpPr/>
              <p:nvPr/>
            </p:nvCxnSpPr>
            <p:spPr>
              <a:xfrm>
                <a:off x="5324531" y="449310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/>
              <p:cNvCxnSpPr/>
              <p:nvPr/>
            </p:nvCxnSpPr>
            <p:spPr>
              <a:xfrm>
                <a:off x="4938784" y="437072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/>
              <p:cNvCxnSpPr/>
              <p:nvPr/>
            </p:nvCxnSpPr>
            <p:spPr>
              <a:xfrm>
                <a:off x="4483708" y="461896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/>
              <p:cNvCxnSpPr/>
              <p:nvPr/>
            </p:nvCxnSpPr>
            <p:spPr>
              <a:xfrm>
                <a:off x="6163039" y="3770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/>
              <p:cNvCxnSpPr/>
              <p:nvPr/>
            </p:nvCxnSpPr>
            <p:spPr>
              <a:xfrm>
                <a:off x="6315489" y="412931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/>
              <p:nvPr/>
            </p:nvCxnSpPr>
            <p:spPr>
              <a:xfrm>
                <a:off x="6548786" y="40099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/>
              <p:cNvCxnSpPr/>
              <p:nvPr/>
            </p:nvCxnSpPr>
            <p:spPr>
              <a:xfrm>
                <a:off x="4649041" y="4828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/>
              <p:cNvCxnSpPr/>
              <p:nvPr/>
            </p:nvCxnSpPr>
            <p:spPr>
              <a:xfrm>
                <a:off x="6091667" y="401198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/>
              <p:nvPr/>
            </p:nvCxnSpPr>
            <p:spPr>
              <a:xfrm>
                <a:off x="5954573" y="365324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/>
              <p:cNvCxnSpPr/>
              <p:nvPr/>
            </p:nvCxnSpPr>
            <p:spPr>
              <a:xfrm>
                <a:off x="6859939" y="37703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/>
              <p:cNvCxnSpPr/>
              <p:nvPr/>
            </p:nvCxnSpPr>
            <p:spPr>
              <a:xfrm>
                <a:off x="6477414" y="36903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/>
              <p:cNvCxnSpPr/>
              <p:nvPr/>
            </p:nvCxnSpPr>
            <p:spPr>
              <a:xfrm>
                <a:off x="5755814" y="460840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/>
              <p:cNvCxnSpPr/>
              <p:nvPr/>
            </p:nvCxnSpPr>
            <p:spPr>
              <a:xfrm>
                <a:off x="6555039" y="38770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/>
              <p:cNvCxnSpPr/>
              <p:nvPr/>
            </p:nvCxnSpPr>
            <p:spPr>
              <a:xfrm>
                <a:off x="6211256" y="439591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/>
              <p:cNvCxnSpPr/>
              <p:nvPr/>
            </p:nvCxnSpPr>
            <p:spPr>
              <a:xfrm>
                <a:off x="6943603" y="450528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6772789" y="412503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6925239" y="399188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/>
              <p:cNvCxnSpPr/>
              <p:nvPr/>
            </p:nvCxnSpPr>
            <p:spPr>
              <a:xfrm>
                <a:off x="5943170" y="41556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/>
              <p:cNvCxnSpPr/>
              <p:nvPr/>
            </p:nvCxnSpPr>
            <p:spPr>
              <a:xfrm>
                <a:off x="5943170" y="45001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/>
              <p:cNvCxnSpPr/>
              <p:nvPr/>
            </p:nvCxnSpPr>
            <p:spPr>
              <a:xfrm>
                <a:off x="6549017" y="44911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/>
              <p:cNvCxnSpPr/>
              <p:nvPr/>
            </p:nvCxnSpPr>
            <p:spPr>
              <a:xfrm>
                <a:off x="6782314" y="438883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/>
              <p:cNvCxnSpPr/>
              <p:nvPr/>
            </p:nvCxnSpPr>
            <p:spPr>
              <a:xfrm>
                <a:off x="6396567" y="42664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/>
              <p:cNvCxnSpPr/>
              <p:nvPr/>
            </p:nvCxnSpPr>
            <p:spPr>
              <a:xfrm>
                <a:off x="6788567" y="425589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/>
              <p:cNvCxnSpPr/>
              <p:nvPr/>
            </p:nvCxnSpPr>
            <p:spPr>
              <a:xfrm>
                <a:off x="4872863" y="493304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/>
              <p:cNvCxnSpPr/>
              <p:nvPr/>
            </p:nvCxnSpPr>
            <p:spPr>
              <a:xfrm>
                <a:off x="5025313" y="527499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/>
              <p:cNvCxnSpPr/>
              <p:nvPr/>
            </p:nvCxnSpPr>
            <p:spPr>
              <a:xfrm>
                <a:off x="5258610" y="517271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/>
              <p:cNvCxnSpPr/>
              <p:nvPr/>
            </p:nvCxnSpPr>
            <p:spPr>
              <a:xfrm>
                <a:off x="4872863" y="50503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/>
              <p:cNvCxnSpPr/>
              <p:nvPr/>
            </p:nvCxnSpPr>
            <p:spPr>
              <a:xfrm>
                <a:off x="4801491" y="517471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5160630" y="483076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5569763" y="493304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/>
              <p:cNvCxnSpPr/>
              <p:nvPr/>
            </p:nvCxnSpPr>
            <p:spPr>
              <a:xfrm>
                <a:off x="5803060" y="483076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/>
              <p:cNvCxnSpPr/>
              <p:nvPr/>
            </p:nvCxnSpPr>
            <p:spPr>
              <a:xfrm>
                <a:off x="5417313" y="47083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/>
              <p:cNvCxnSpPr/>
              <p:nvPr/>
            </p:nvCxnSpPr>
            <p:spPr>
              <a:xfrm>
                <a:off x="5264863" y="503977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/>
              <p:cNvCxnSpPr/>
              <p:nvPr/>
            </p:nvCxnSpPr>
            <p:spPr>
              <a:xfrm>
                <a:off x="4921080" y="55160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/>
              <p:cNvCxnSpPr/>
              <p:nvPr/>
            </p:nvCxnSpPr>
            <p:spPr>
              <a:xfrm>
                <a:off x="5868360" y="539309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/>
              <p:cNvCxnSpPr/>
              <p:nvPr/>
            </p:nvCxnSpPr>
            <p:spPr>
              <a:xfrm>
                <a:off x="5482613" y="527071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/>
              <p:cNvCxnSpPr/>
              <p:nvPr/>
            </p:nvCxnSpPr>
            <p:spPr>
              <a:xfrm>
                <a:off x="5691634" y="515342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/>
              <p:cNvCxnSpPr/>
              <p:nvPr/>
            </p:nvCxnSpPr>
            <p:spPr>
              <a:xfrm>
                <a:off x="5805877" y="503732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/>
              <p:cNvCxnSpPr/>
              <p:nvPr/>
            </p:nvCxnSpPr>
            <p:spPr>
              <a:xfrm>
                <a:off x="5874613" y="526015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/>
              <p:cNvCxnSpPr/>
              <p:nvPr/>
            </p:nvCxnSpPr>
            <p:spPr>
              <a:xfrm>
                <a:off x="5258841" y="5611222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/>
              <p:cNvCxnSpPr/>
              <p:nvPr/>
            </p:nvCxnSpPr>
            <p:spPr>
              <a:xfrm>
                <a:off x="5492138" y="55089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/>
              <p:cNvCxnSpPr/>
              <p:nvPr/>
            </p:nvCxnSpPr>
            <p:spPr>
              <a:xfrm>
                <a:off x="5106391" y="53865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5498391" y="53760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6330646" y="4828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Straight Connector 180"/>
              <p:cNvCxnSpPr/>
              <p:nvPr/>
            </p:nvCxnSpPr>
            <p:spPr>
              <a:xfrm>
                <a:off x="4617794" y="529285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/>
              <p:cNvCxnSpPr/>
              <p:nvPr/>
            </p:nvCxnSpPr>
            <p:spPr>
              <a:xfrm>
                <a:off x="6716393" y="50684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/>
              <p:cNvCxnSpPr/>
              <p:nvPr/>
            </p:nvCxnSpPr>
            <p:spPr>
              <a:xfrm>
                <a:off x="6330646" y="494606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4" name="Straight Connector 183"/>
              <p:cNvCxnSpPr/>
              <p:nvPr/>
            </p:nvCxnSpPr>
            <p:spPr>
              <a:xfrm>
                <a:off x="6259274" y="507043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5" name="Straight Connector 184"/>
              <p:cNvCxnSpPr/>
              <p:nvPr/>
            </p:nvCxnSpPr>
            <p:spPr>
              <a:xfrm>
                <a:off x="6122180" y="471169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/>
              <p:cNvCxnSpPr/>
              <p:nvPr/>
            </p:nvCxnSpPr>
            <p:spPr>
              <a:xfrm>
                <a:off x="7027546" y="4828775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/>
              <p:cNvCxnSpPr/>
              <p:nvPr/>
            </p:nvCxnSpPr>
            <p:spPr>
              <a:xfrm>
                <a:off x="6645021" y="4748843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/>
              <p:cNvCxnSpPr/>
              <p:nvPr/>
            </p:nvCxnSpPr>
            <p:spPr>
              <a:xfrm>
                <a:off x="6378863" y="458931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/>
              <p:cNvCxnSpPr/>
              <p:nvPr/>
            </p:nvCxnSpPr>
            <p:spPr>
              <a:xfrm>
                <a:off x="6722646" y="4935504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/>
              <p:cNvCxnSpPr/>
              <p:nvPr/>
            </p:nvCxnSpPr>
            <p:spPr>
              <a:xfrm>
                <a:off x="6378863" y="5411756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/>
              <p:cNvCxnSpPr/>
              <p:nvPr/>
            </p:nvCxnSpPr>
            <p:spPr>
              <a:xfrm>
                <a:off x="7111210" y="552112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/>
              <p:cNvCxnSpPr/>
              <p:nvPr/>
            </p:nvCxnSpPr>
            <p:spPr>
              <a:xfrm>
                <a:off x="6940396" y="516644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/>
              <p:cNvCxnSpPr/>
              <p:nvPr/>
            </p:nvCxnSpPr>
            <p:spPr>
              <a:xfrm>
                <a:off x="7092846" y="5050337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/>
              <p:cNvCxnSpPr/>
              <p:nvPr/>
            </p:nvCxnSpPr>
            <p:spPr>
              <a:xfrm>
                <a:off x="6110777" y="5197058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/>
              <p:cNvCxnSpPr/>
              <p:nvPr/>
            </p:nvCxnSpPr>
            <p:spPr>
              <a:xfrm>
                <a:off x="6110777" y="551602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/>
              <p:cNvCxnSpPr/>
              <p:nvPr/>
            </p:nvCxnSpPr>
            <p:spPr>
              <a:xfrm>
                <a:off x="6716624" y="5506949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/>
              <p:cNvCxnSpPr/>
              <p:nvPr/>
            </p:nvCxnSpPr>
            <p:spPr>
              <a:xfrm>
                <a:off x="6949921" y="540467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/>
              <p:cNvCxnSpPr/>
              <p:nvPr/>
            </p:nvCxnSpPr>
            <p:spPr>
              <a:xfrm>
                <a:off x="6564174" y="528229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/>
              <p:cNvCxnSpPr/>
              <p:nvPr/>
            </p:nvCxnSpPr>
            <p:spPr>
              <a:xfrm>
                <a:off x="6956174" y="527173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/>
              <p:cNvCxnSpPr/>
              <p:nvPr/>
            </p:nvCxnSpPr>
            <p:spPr>
              <a:xfrm>
                <a:off x="4875701" y="4708390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/>
              <p:cNvCxnSpPr/>
              <p:nvPr/>
            </p:nvCxnSpPr>
            <p:spPr>
              <a:xfrm>
                <a:off x="4405479" y="4291561"/>
                <a:ext cx="304900" cy="0"/>
              </a:xfrm>
              <a:prstGeom prst="line">
                <a:avLst/>
              </a:prstGeom>
              <a:ln w="57150" cap="flat" cmpd="sng" algn="ctr">
                <a:solidFill>
                  <a:schemeClr val="bg1">
                    <a:lumMod val="65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32" name="TextBox 26"/>
            <p:cNvSpPr txBox="1">
              <a:spLocks noChangeArrowheads="1"/>
            </p:cNvSpPr>
            <p:nvPr/>
          </p:nvSpPr>
          <p:spPr bwMode="auto">
            <a:xfrm>
              <a:off x="339337" y="4056754"/>
              <a:ext cx="1365428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 smtClean="0"/>
                <a:t>sequencing</a:t>
              </a:r>
            </a:p>
            <a:p>
              <a:pPr eaLnBrk="1" hangingPunct="1"/>
              <a:r>
                <a:rPr lang="en-US" sz="1800" dirty="0" smtClean="0"/>
                <a:t>reads</a:t>
              </a:r>
              <a:endParaRPr lang="en-US" sz="18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9337" y="1579980"/>
            <a:ext cx="8050603" cy="1241208"/>
            <a:chOff x="339337" y="1579980"/>
            <a:chExt cx="8050603" cy="1241208"/>
          </a:xfrm>
        </p:grpSpPr>
        <p:pic>
          <p:nvPicPr>
            <p:cNvPr id="26628" name="Picture 11" descr="Picture 2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4976370" y="-1464259"/>
              <a:ext cx="280288" cy="6546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6637" name="TextBox 24"/>
            <p:cNvSpPr txBox="1">
              <a:spLocks noChangeArrowheads="1"/>
            </p:cNvSpPr>
            <p:nvPr/>
          </p:nvSpPr>
          <p:spPr bwMode="auto">
            <a:xfrm>
              <a:off x="339337" y="1579980"/>
              <a:ext cx="1518828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 dirty="0"/>
                <a:t>chromosome</a:t>
              </a:r>
            </a:p>
          </p:txBody>
        </p:sp>
        <p:sp>
          <p:nvSpPr>
            <p:cNvPr id="9" name="Down Arrow 8"/>
            <p:cNvSpPr/>
            <p:nvPr/>
          </p:nvSpPr>
          <p:spPr>
            <a:xfrm>
              <a:off x="4774934" y="2369457"/>
              <a:ext cx="339295" cy="451731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0201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to determine N50</a:t>
            </a:r>
            <a:r>
              <a:rPr lang="en-US" baseline="0" dirty="0" smtClean="0"/>
              <a:t> and NG50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83097"/>
            <a:ext cx="3429000" cy="1107615"/>
          </a:xfrm>
        </p:spPr>
        <p:txBody>
          <a:bodyPr/>
          <a:lstStyle/>
          <a:p>
            <a:r>
              <a:rPr lang="en-US" dirty="0" smtClean="0"/>
              <a:t>Genome size: 5 </a:t>
            </a:r>
            <a:r>
              <a:rPr lang="en-US" dirty="0" err="1" smtClean="0"/>
              <a:t>Mbp</a:t>
            </a:r>
            <a:endParaRPr lang="en-US" dirty="0" smtClean="0"/>
          </a:p>
          <a:p>
            <a:r>
              <a:rPr lang="en-US" dirty="0" smtClean="0"/>
              <a:t>20 </a:t>
            </a:r>
            <a:r>
              <a:rPr lang="en-US" dirty="0" err="1" smtClean="0"/>
              <a:t>contigs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3244" y="2853273"/>
            <a:ext cx="1872177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err="1" smtClean="0"/>
              <a:t>contig</a:t>
            </a:r>
            <a:r>
              <a:rPr lang="en-US" sz="2400" dirty="0" smtClean="0"/>
              <a:t> N50?</a:t>
            </a:r>
          </a:p>
          <a:p>
            <a:pPr>
              <a:lnSpc>
                <a:spcPct val="150000"/>
              </a:lnSpc>
            </a:pPr>
            <a:r>
              <a:rPr lang="en-US" sz="2400" dirty="0" err="1" smtClean="0"/>
              <a:t>contig</a:t>
            </a:r>
            <a:r>
              <a:rPr lang="en-US" sz="2400" dirty="0" smtClean="0"/>
              <a:t> NG50?</a:t>
            </a:r>
            <a:endParaRPr lang="en-US" sz="24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833648"/>
              </p:ext>
            </p:extLst>
          </p:nvPr>
        </p:nvGraphicFramePr>
        <p:xfrm>
          <a:off x="4140200" y="1337729"/>
          <a:ext cx="1854200" cy="4973319"/>
        </p:xfrm>
        <a:graphic>
          <a:graphicData uri="http://schemas.openxmlformats.org/drawingml/2006/table">
            <a:tbl>
              <a:tblPr/>
              <a:tblGrid>
                <a:gridCol w="825500"/>
                <a:gridCol w="1028700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ctg_ID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ctg_size (kbp)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360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chemeClr val="tx1"/>
                          </a:solidFill>
                          <a:effectLst/>
                          <a:latin typeface="Calibri"/>
                        </a:rPr>
                        <a:t>356</a:t>
                      </a:r>
                      <a:endParaRPr lang="en-US" sz="1400" b="0" i="0" u="none" strike="noStrike" dirty="0">
                        <a:solidFill>
                          <a:schemeClr val="tx1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95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17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18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54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19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32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20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21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4,596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3597220"/>
              </p:ext>
            </p:extLst>
          </p:nvPr>
        </p:nvGraphicFramePr>
        <p:xfrm>
          <a:off x="5994400" y="1130056"/>
          <a:ext cx="2286000" cy="4960619"/>
        </p:xfrm>
        <a:graphic>
          <a:graphicData uri="http://schemas.openxmlformats.org/drawingml/2006/table">
            <a:tbl>
              <a:tblPr/>
              <a:tblGrid>
                <a:gridCol w="1066800"/>
                <a:gridCol w="550333"/>
                <a:gridCol w="668867"/>
              </a:tblGrid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Accumulated (</a:t>
                      </a:r>
                      <a:r>
                        <a:rPr 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kbp</a:t>
                      </a:r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ASM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</a:t>
                      </a:r>
                    </a:p>
                    <a:p>
                      <a:pPr algn="ctr" fontAlgn="b"/>
                      <a:r>
                        <a:rPr lang="en-US" sz="14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genome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615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1,130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1,642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2,092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2,452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53%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2,808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61%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3,118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3,319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66%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3,508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3,694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3,854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77%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4,004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87%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4,124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4,226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85%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4,321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94%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4,407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96%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88%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4,489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98%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4,543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99%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91%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4,575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4,596 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100%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92%</a:t>
                      </a:r>
                    </a:p>
                  </a:txBody>
                  <a:tcPr marL="12700" marR="12700"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379127" y="2853274"/>
            <a:ext cx="118554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360 </a:t>
            </a:r>
            <a:r>
              <a:rPr lang="en-US" sz="2400" dirty="0" err="1" smtClean="0">
                <a:solidFill>
                  <a:srgbClr val="FF0000"/>
                </a:solidFill>
              </a:rPr>
              <a:t>kbp</a:t>
            </a:r>
            <a:endParaRPr lang="en-US" sz="2400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sz="2400" dirty="0" smtClean="0">
                <a:solidFill>
                  <a:srgbClr val="FF0000"/>
                </a:solidFill>
              </a:rPr>
              <a:t>356 </a:t>
            </a:r>
            <a:r>
              <a:rPr lang="en-US" sz="2400" dirty="0" err="1" smtClean="0">
                <a:solidFill>
                  <a:srgbClr val="FF0000"/>
                </a:solidFill>
              </a:rPr>
              <a:t>kbp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042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for short-read assemblies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31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52557871"/>
              </p:ext>
            </p:extLst>
          </p:nvPr>
        </p:nvGraphicFramePr>
        <p:xfrm>
          <a:off x="457200" y="1763768"/>
          <a:ext cx="8229599" cy="3088883"/>
        </p:xfrm>
        <a:graphic>
          <a:graphicData uri="http://schemas.openxmlformats.org/drawingml/2006/table">
            <a:tbl>
              <a:tblPr/>
              <a:tblGrid>
                <a:gridCol w="1619601"/>
                <a:gridCol w="3876921"/>
                <a:gridCol w="2733077"/>
              </a:tblGrid>
              <a:tr h="204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Software</a:t>
                      </a:r>
                    </a:p>
                  </a:txBody>
                  <a:tcPr marL="10123"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Description</a:t>
                      </a:r>
                    </a:p>
                  </a:txBody>
                  <a:tcPr marL="10123"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URLandreference</a:t>
                      </a:r>
                    </a:p>
                  </a:txBody>
                  <a:tcPr marL="10123"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Velvet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Original de </a:t>
                      </a:r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Bruijn</a:t>
                      </a:r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graph assembler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http://github.com/dzerbino/velvet 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SOAPdenovo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 Bruijn graph assembler with error-correction step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http://soap.genomics.org.cn/ 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Meraculous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Hybrid k-mer/read-based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https://jgi.doe.gov/data-and-tools/meraculous/ 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ALLPATHS-LG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Uses unipath graph to collapse repeats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http://software.broadinstitute.org/allpaths-lg/blog/ 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SGA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Uses string graphs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https://github.com/jts/sga 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ABySS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Represents de Bruijn graph with a Bloom filter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https://github.com/bcgsc/abyss 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DISCOVAR de novo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Requires 250-bp PCR-free reads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https://software.broadinstitute.org/software/discovar/blog/ 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Supernova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Assembles 10× linked reads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github.com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/10XGenomics/supernova </a:t>
                      </a:r>
                    </a:p>
                  </a:txBody>
                  <a:tcPr marL="10123"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29937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Long-read assemblies and polishing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32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3127040"/>
              </p:ext>
            </p:extLst>
          </p:nvPr>
        </p:nvGraphicFramePr>
        <p:xfrm>
          <a:off x="457200" y="1388467"/>
          <a:ext cx="8229599" cy="4225529"/>
        </p:xfrm>
        <a:graphic>
          <a:graphicData uri="http://schemas.openxmlformats.org/drawingml/2006/table">
            <a:tbl>
              <a:tblPr/>
              <a:tblGrid>
                <a:gridCol w="1619601"/>
                <a:gridCol w="3876921"/>
                <a:gridCol w="2733077"/>
              </a:tblGrid>
              <a:tr h="35631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Long-read assemblies</a:t>
                      </a:r>
                    </a:p>
                  </a:txBody>
                  <a:tcPr marL="10123" marR="10123" marT="80980" marB="8098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0123" marR="10123" marT="101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Software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Description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URLandreference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HGAP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Error correction, OLC assembly, and polishing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6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https://github.com/PacificBiosciences/Bioinformatics-Training/wiki/HGAP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Canu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K-</a:t>
                      </a:r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mer</a:t>
                      </a:r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-based overlap computation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https://github.com/marbl/canu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FALCON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Assembles phased diploid genomes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https://github.com/PacificBiosciences/FALCON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Flye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Uses A-</a:t>
                      </a:r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Bruijn</a:t>
                      </a:r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 graph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https://github.com/fenderglass/Flye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 err="1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Miniasm</a:t>
                      </a:r>
                      <a:endParaRPr lang="en-US" sz="1300" b="0" i="0" u="none" strike="noStrike" dirty="0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Fast, but no error correction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github.com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/lh3/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miniasm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475"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R="10123" marT="101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300" b="0" i="0" u="none" strike="noStrike">
                        <a:solidFill>
                          <a:srgbClr val="333333"/>
                        </a:solidFill>
                        <a:effectLst/>
                        <a:latin typeface="Arial"/>
                      </a:endParaRPr>
                    </a:p>
                  </a:txBody>
                  <a:tcPr marR="10123" marT="101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2F5E83"/>
                        </a:solidFill>
                        <a:effectLst/>
                        <a:latin typeface="Arial"/>
                      </a:endParaRPr>
                    </a:p>
                  </a:txBody>
                  <a:tcPr marR="10123" marT="1012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Polishing</a:t>
                      </a:r>
                    </a:p>
                  </a:txBody>
                  <a:tcPr marR="10123" marT="80980" marB="8098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R="10123" marT="101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R="10123" marT="1012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4475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Software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Description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1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URLandreference</a:t>
                      </a:r>
                    </a:p>
                  </a:txBody>
                  <a:tcPr marR="10123" marT="1012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Pilon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Uses short-read alignments to correct errors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https://github.com/broadinstitute/pilon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Arrow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 dirty="0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Hidden Markov model and long-read alignments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sng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  <a:hlinkClick r:id="rId2"/>
                        </a:rPr>
                        <a:t>https://github.com/PacificBiosciences/GenomicConsensus</a:t>
                      </a:r>
                      <a:endParaRPr lang="en-US" sz="800" b="0" i="0" u="sng" strike="noStrike" dirty="0">
                        <a:solidFill>
                          <a:srgbClr val="0000FF"/>
                        </a:solidFill>
                        <a:effectLst/>
                        <a:latin typeface="Calibri"/>
                      </a:endParaRP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6312"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Nanopolish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300" b="0" i="0" u="none" strike="noStrike">
                          <a:solidFill>
                            <a:srgbClr val="333333"/>
                          </a:solidFill>
                          <a:effectLst/>
                          <a:latin typeface="Arial"/>
                        </a:rPr>
                        <a:t>Nanopore only; uses voltage data to correct errors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https://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github.com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jts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/</a:t>
                      </a:r>
                      <a:r>
                        <a:rPr lang="en-US" sz="800" b="0" i="0" u="none" strike="noStrike" dirty="0" err="1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nanopolish</a:t>
                      </a:r>
                      <a:r>
                        <a:rPr lang="en-US" sz="800" b="0" i="0" u="none" strike="noStrike" dirty="0">
                          <a:solidFill>
                            <a:srgbClr val="2F5E83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R="10123" marT="80980" marB="8098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14865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3"/>
          <p:cNvSpPr>
            <a:spLocks noGrp="1"/>
          </p:cNvSpPr>
          <p:nvPr>
            <p:ph type="ftr" idx="10"/>
          </p:nvPr>
        </p:nvSpPr>
        <p:spPr>
          <a:xfrm>
            <a:off x="5765800" y="6388102"/>
            <a:ext cx="2667000" cy="368300"/>
          </a:xfrm>
          <a:prstGeom prst="rect">
            <a:avLst/>
          </a:prstGeom>
          <a:noFill/>
          <a:ln>
            <a:noFill/>
            <a:miter lim="800000"/>
          </a:ln>
        </p:spPr>
        <p:txBody>
          <a:bodyPr lIns="180000" tIns="0" rIns="180000" bIns="0" anchor="ctr" anchorCtr="0">
            <a:noAutofit/>
          </a:bodyPr>
          <a:lstStyle>
            <a:lvl1pPr marL="342900" indent="-3429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en-US" altLang="en-US" sz="16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en-US" altLang="en-US" sz="14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–"/>
              <a:defRPr kumimoji="0" lang="en-US" altLang="en-US" sz="12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0" fontAlgn="base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»"/>
              <a:defRPr kumimoji="0" lang="en-US" altLang="en-US" sz="1100" b="0" i="0" u="non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lang="en-US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1" hangingPunct="1">
              <a:spcBef>
                <a:spcPct val="0"/>
              </a:spcBef>
              <a:spcAft>
                <a:spcPts val="600"/>
              </a:spcAft>
              <a:buFontTx/>
              <a:buNone/>
            </a:pPr>
            <a:r>
              <a:rPr lang="en-US" altLang="en-US" sz="1000" dirty="0">
                <a:solidFill>
                  <a:srgbClr val="333333"/>
                </a:solidFill>
              </a:rPr>
              <a:t>Briefings in Bioinformatics, </a:t>
            </a:r>
            <a:r>
              <a:rPr lang="en-US" altLang="en-US" sz="1000" dirty="0" smtClean="0">
                <a:solidFill>
                  <a:srgbClr val="333333"/>
                </a:solidFill>
              </a:rPr>
              <a:t>19:23</a:t>
            </a:r>
            <a:r>
              <a:rPr lang="en-US" altLang="en-US" sz="1000" dirty="0">
                <a:solidFill>
                  <a:srgbClr val="333333"/>
                </a:solidFill>
              </a:rPr>
              <a:t>–</a:t>
            </a:r>
            <a:r>
              <a:rPr lang="en-US" altLang="en-US" sz="1000" dirty="0" smtClean="0">
                <a:solidFill>
                  <a:srgbClr val="333333"/>
                </a:solidFill>
              </a:rPr>
              <a:t>40, 2018</a:t>
            </a:r>
            <a:endParaRPr lang="en-US" altLang="en-US" sz="800" dirty="0">
              <a:solidFill>
                <a:srgbClr val="333333"/>
              </a:solidFill>
            </a:endParaRPr>
          </a:p>
        </p:txBody>
      </p:sp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457200" y="177801"/>
            <a:ext cx="8128000" cy="596899"/>
          </a:xfrm>
          <a:prstGeom prst="rect">
            <a:avLst/>
          </a:prstGeom>
          <a:noFill/>
          <a:ln>
            <a:miter lim="800000"/>
          </a:ln>
        </p:spPr>
        <p:txBody>
          <a:bodyPr vert="horz" wrap="square" lIns="0" tIns="0" rIns="0" bIns="0" anchor="t" anchorCtr="0">
            <a:noAutofit/>
          </a:bodyPr>
          <a:lstStyle>
            <a:lvl1pPr marL="0" indent="0" algn="l" defTabSz="914400" rtl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 kumimoji="0" lang="en-US" altLang="en-US" sz="1600" b="1" i="0" u="none" kern="1200" baseline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1600" b="1">
                <a:solidFill>
                  <a:schemeClr val="tx1"/>
                </a:solidFill>
                <a:latin typeface="Arial" panose="020B0604020202020204" pitchFamily="34" charset="0"/>
                <a:ea typeface="ＭＳ Ｐゴシック" pitchFamily="34" charset="-128"/>
                <a:cs typeface="Arial" panose="020B0604020202020204" pitchFamily="34" charset="0"/>
              </a:defRPr>
            </a:lvl5pPr>
            <a:lvl6pPr marL="4572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6pPr>
            <a:lvl7pPr marL="9144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7pPr>
            <a:lvl8pPr marL="13716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8pPr>
            <a:lvl9pPr marL="1828800" algn="ctr" rtl="0" eaLnBrk="0" fontAlgn="base" hangingPunct="0">
              <a:spcBef>
                <a:spcPct val="0"/>
              </a:spcBef>
              <a:spcAft>
                <a:spcPct val="0"/>
              </a:spcAft>
              <a:defRPr lang="en-US" altLang="en-US" sz="4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itchFamily="34" charset="-128"/>
              </a:defRPr>
            </a:lvl9pPr>
          </a:lstStyle>
          <a:p>
            <a:pPr lvl="0" algn="ctr"/>
            <a:r>
              <a:rPr kumimoji="0" lang="en-US" altLang="en-US" sz="3200" b="0" i="0" u="none" kern="1200" baseline="0" dirty="0" smtClean="0">
                <a:solidFill>
                  <a:schemeClr val="tx1"/>
                </a:solidFill>
                <a:effectLst/>
              </a:rPr>
              <a:t>General workflow of </a:t>
            </a:r>
            <a:r>
              <a:rPr kumimoji="0" lang="en-US" altLang="en-US" sz="3200" b="0" i="1" u="none" kern="1200" baseline="0" dirty="0" smtClean="0">
                <a:solidFill>
                  <a:schemeClr val="tx1"/>
                </a:solidFill>
                <a:effectLst/>
              </a:rPr>
              <a:t>de novo </a:t>
            </a:r>
            <a:r>
              <a:rPr kumimoji="0" lang="en-US" altLang="en-US" sz="3200" b="0" i="0" u="none" kern="1200" baseline="0" dirty="0" smtClean="0">
                <a:solidFill>
                  <a:schemeClr val="tx1"/>
                </a:solidFill>
                <a:effectLst/>
              </a:rPr>
              <a:t>assemblies</a:t>
            </a:r>
            <a:endParaRPr lang="en-US" altLang="en-US" sz="3200" b="0" dirty="0"/>
          </a:p>
        </p:txBody>
      </p:sp>
      <p:pic>
        <p:nvPicPr>
          <p:cNvPr id="5125" name="New picture"/>
          <p:cNvPicPr/>
          <p:nvPr/>
        </p:nvPicPr>
        <p:blipFill>
          <a:blip r:embed="rId3"/>
          <a:stretch>
            <a:fillRect/>
          </a:stretch>
        </p:blipFill>
        <p:spPr>
          <a:xfrm>
            <a:off x="1181100" y="914400"/>
            <a:ext cx="6921500" cy="5473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56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Assemblies are hypotheses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15076"/>
            <a:ext cx="8229600" cy="271722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800" dirty="0" smtClean="0"/>
              <a:t>... there </a:t>
            </a:r>
            <a:r>
              <a:rPr lang="en-US" sz="2800" dirty="0"/>
              <a:t>will always be some degree of error in the characterized genome sequence, both on the level of individual nucleotides </a:t>
            </a:r>
            <a:r>
              <a:rPr lang="en-US" sz="2800" dirty="0" smtClean="0"/>
              <a:t>and </a:t>
            </a:r>
            <a:r>
              <a:rPr lang="en-US" sz="2800" dirty="0"/>
              <a:t>in the ordering of sequence </a:t>
            </a:r>
            <a:r>
              <a:rPr lang="en-US" sz="2800" dirty="0" smtClean="0"/>
              <a:t>blocks. </a:t>
            </a:r>
            <a:r>
              <a:rPr lang="en-US" sz="2800" dirty="0"/>
              <a:t>Forth, every genome assembly is the result of a series of assembly heuristics and should accordingly be treated as </a:t>
            </a:r>
            <a:r>
              <a:rPr lang="en-US" sz="2800" b="1" dirty="0"/>
              <a:t>a working hypothesis</a:t>
            </a:r>
            <a:r>
              <a:rPr lang="en-US" sz="2800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46100" y="5974318"/>
            <a:ext cx="259762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Evolutionary Conservation, 7:1026-1042, 2014</a:t>
            </a:r>
          </a:p>
        </p:txBody>
      </p:sp>
    </p:spTree>
    <p:extLst>
      <p:ext uri="{BB962C8B-B14F-4D97-AF65-F5344CB8AC3E}">
        <p14:creationId xmlns:p14="http://schemas.microsoft.com/office/powerpoint/2010/main" val="422332841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evaluation – QUAST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83092"/>
            <a:ext cx="8229600" cy="5022976"/>
          </a:xfrm>
        </p:spPr>
        <p:txBody>
          <a:bodyPr/>
          <a:lstStyle/>
          <a:p>
            <a:r>
              <a:rPr lang="en-US" dirty="0"/>
              <a:t>QUAST: quality assessment tool for genome </a:t>
            </a:r>
            <a:r>
              <a:rPr lang="en-US" dirty="0" smtClean="0"/>
              <a:t>assemblies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No. of </a:t>
            </a:r>
            <a:r>
              <a:rPr lang="en-US" dirty="0" err="1"/>
              <a:t>contigs</a:t>
            </a:r>
            <a:r>
              <a:rPr lang="en-US" dirty="0"/>
              <a:t>: the total number of </a:t>
            </a:r>
            <a:r>
              <a:rPr lang="en-US" dirty="0" err="1"/>
              <a:t>contigs</a:t>
            </a:r>
            <a:r>
              <a:rPr lang="en-US" dirty="0"/>
              <a:t> in the assembly.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Largest </a:t>
            </a:r>
            <a:r>
              <a:rPr lang="en-US" dirty="0" err="1"/>
              <a:t>contig</a:t>
            </a:r>
            <a:r>
              <a:rPr lang="en-US" dirty="0"/>
              <a:t>: the length of the largest </a:t>
            </a:r>
            <a:r>
              <a:rPr lang="en-US" dirty="0" err="1"/>
              <a:t>contig</a:t>
            </a:r>
            <a:r>
              <a:rPr lang="en-US" dirty="0"/>
              <a:t> in the assembly.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Total length: total assembly length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Nxx</a:t>
            </a:r>
            <a:r>
              <a:rPr lang="en-US" dirty="0" smtClean="0"/>
              <a:t> (N50), </a:t>
            </a:r>
            <a:r>
              <a:rPr lang="en-US" dirty="0" err="1" smtClean="0"/>
              <a:t>NGxx</a:t>
            </a:r>
            <a:r>
              <a:rPr lang="en-US" dirty="0" smtClean="0"/>
              <a:t> (NG50)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Using a reference genome, No. of </a:t>
            </a:r>
            <a:r>
              <a:rPr lang="en-US" dirty="0" err="1"/>
              <a:t>misassemblies</a:t>
            </a:r>
            <a:r>
              <a:rPr lang="en-US" dirty="0"/>
              <a:t>, No. INDEL per 100 </a:t>
            </a:r>
            <a:r>
              <a:rPr lang="en-US" dirty="0" err="1"/>
              <a:t>kbp</a:t>
            </a:r>
            <a:r>
              <a:rPr lang="en-US" dirty="0"/>
              <a:t>, and No. of mismatches per 100 </a:t>
            </a:r>
            <a:r>
              <a:rPr lang="en-US" dirty="0" err="1"/>
              <a:t>kbp</a:t>
            </a:r>
            <a:r>
              <a:rPr lang="en-US" dirty="0"/>
              <a:t> are reported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NA50: splits </a:t>
            </a:r>
            <a:r>
              <a:rPr lang="en-US" dirty="0" err="1"/>
              <a:t>contigs</a:t>
            </a:r>
            <a:r>
              <a:rPr lang="en-US" dirty="0"/>
              <a:t> that contain "</a:t>
            </a:r>
            <a:r>
              <a:rPr lang="en-US" dirty="0" err="1"/>
              <a:t>misassemblies</a:t>
            </a:r>
            <a:r>
              <a:rPr lang="en-US" dirty="0"/>
              <a:t>" and "unaligned" sequences and uses the new </a:t>
            </a:r>
            <a:r>
              <a:rPr lang="en-US" dirty="0" err="1"/>
              <a:t>contigs</a:t>
            </a:r>
            <a:r>
              <a:rPr lang="en-US" dirty="0"/>
              <a:t> for N50 calculation (NA50)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51933" y="6383867"/>
            <a:ext cx="285811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Gurevich</a:t>
            </a:r>
            <a:r>
              <a:rPr lang="en-US" sz="1000" dirty="0"/>
              <a:t> </a:t>
            </a:r>
            <a:r>
              <a:rPr lang="en-US" sz="1000" dirty="0" smtClean="0"/>
              <a:t>et al., 2013 </a:t>
            </a:r>
            <a:r>
              <a:rPr lang="en-US" sz="1000" dirty="0"/>
              <a:t>Bioinformatics 29</a:t>
            </a:r>
            <a:r>
              <a:rPr lang="en-US" sz="1000" b="1" dirty="0"/>
              <a:t>:</a:t>
            </a:r>
            <a:r>
              <a:rPr lang="en-US" sz="1000" dirty="0"/>
              <a:t> 1072-1075</a:t>
            </a:r>
            <a:r>
              <a:rPr lang="en-US" sz="1000" dirty="0" smtClean="0"/>
              <a:t>.</a:t>
            </a:r>
            <a:endParaRPr lang="en-US" sz="1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1976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4083"/>
            <a:ext cx="8229600" cy="648286"/>
          </a:xfrm>
        </p:spPr>
        <p:txBody>
          <a:bodyPr/>
          <a:lstStyle/>
          <a:p>
            <a:r>
              <a:rPr lang="en-US" dirty="0" smtClean="0"/>
              <a:t>Case study: genome assembly of a wheat blast fungal strain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42584"/>
            <a:ext cx="5465089" cy="572799"/>
          </a:xfrm>
        </p:spPr>
        <p:txBody>
          <a:bodyPr/>
          <a:lstStyle/>
          <a:p>
            <a:r>
              <a:rPr lang="en-US" dirty="0" smtClean="0"/>
              <a:t>10 </a:t>
            </a:r>
            <a:r>
              <a:rPr lang="en-US" dirty="0" err="1" smtClean="0"/>
              <a:t>SMRTCell</a:t>
            </a:r>
            <a:r>
              <a:rPr lang="en-US" dirty="0" smtClean="0"/>
              <a:t> </a:t>
            </a:r>
            <a:r>
              <a:rPr lang="en-US" dirty="0" err="1" smtClean="0"/>
              <a:t>PacBio</a:t>
            </a:r>
            <a:r>
              <a:rPr lang="en-US" dirty="0" smtClean="0"/>
              <a:t> data (P6-C4)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161748" y="3137353"/>
            <a:ext cx="22113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Coverage</a:t>
            </a:r>
            <a:r>
              <a:rPr lang="en-US" sz="2400" baseline="30000" dirty="0" smtClean="0"/>
              <a:t>*</a:t>
            </a:r>
            <a:r>
              <a:rPr lang="en-US" sz="2400" dirty="0" smtClean="0"/>
              <a:t>: 276x</a:t>
            </a:r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36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170539" y="2688291"/>
            <a:ext cx="3320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Longest reads: 74,474 </a:t>
            </a:r>
            <a:r>
              <a:rPr lang="en-US" sz="2400" dirty="0" err="1" smtClean="0"/>
              <a:t>bp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1048897" y="2463523"/>
            <a:ext cx="1432231" cy="1473964"/>
            <a:chOff x="447369" y="2487315"/>
            <a:chExt cx="1432231" cy="1473964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7369" y="2487315"/>
              <a:ext cx="1432231" cy="1127323"/>
            </a:xfrm>
            <a:prstGeom prst="rect">
              <a:avLst/>
            </a:prstGeom>
          </p:spPr>
        </p:pic>
        <p:sp>
          <p:nvSpPr>
            <p:cNvPr id="13" name="TextBox 12"/>
            <p:cNvSpPr txBox="1"/>
            <p:nvPr/>
          </p:nvSpPr>
          <p:spPr>
            <a:xfrm>
              <a:off x="502797" y="3591947"/>
              <a:ext cx="126443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PacBio</a:t>
              </a:r>
              <a:r>
                <a:rPr lang="en-US" dirty="0"/>
                <a:t> RS II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42278" y="4518484"/>
            <a:ext cx="8409622" cy="2138687"/>
            <a:chOff x="442278" y="4518484"/>
            <a:chExt cx="8409622" cy="2138687"/>
          </a:xfrm>
        </p:grpSpPr>
        <p:sp>
          <p:nvSpPr>
            <p:cNvPr id="6" name="Content Placeholder 2"/>
            <p:cNvSpPr txBox="1">
              <a:spLocks/>
            </p:cNvSpPr>
            <p:nvPr/>
          </p:nvSpPr>
          <p:spPr>
            <a:xfrm>
              <a:off x="442278" y="4518484"/>
              <a:ext cx="4705821" cy="5727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PCR-free </a:t>
              </a:r>
              <a:r>
                <a:rPr lang="en-US" dirty="0" err="1"/>
                <a:t>Illumina</a:t>
              </a:r>
              <a:r>
                <a:rPr lang="en-US" dirty="0"/>
                <a:t> </a:t>
              </a:r>
              <a:r>
                <a:rPr lang="en-US" dirty="0" err="1"/>
                <a:t>TruSeq</a:t>
              </a:r>
              <a:r>
                <a:rPr lang="en-US" dirty="0"/>
                <a:t> data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3342340" y="5091283"/>
              <a:ext cx="550956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 smtClean="0"/>
                <a:t>&gt;2x10</a:t>
              </a:r>
              <a:r>
                <a:rPr lang="en-US" sz="2400" baseline="30000" dirty="0" smtClean="0"/>
                <a:t>7</a:t>
              </a:r>
              <a:r>
                <a:rPr lang="en-US" sz="2400" dirty="0" smtClean="0"/>
                <a:t> pairs of </a:t>
              </a:r>
              <a:r>
                <a:rPr lang="en-US" sz="2400" dirty="0"/>
                <a:t>2x250 paired-</a:t>
              </a:r>
              <a:r>
                <a:rPr lang="en-US" sz="2400" dirty="0" smtClean="0"/>
                <a:t>end reads</a:t>
              </a:r>
            </a:p>
            <a:p>
              <a:r>
                <a:rPr lang="en-US" sz="2400" dirty="0" smtClean="0"/>
                <a:t>Coverage</a:t>
              </a:r>
              <a:r>
                <a:rPr lang="en-US" sz="2400" baseline="30000" dirty="0"/>
                <a:t>*</a:t>
              </a:r>
              <a:r>
                <a:rPr lang="en-US" sz="2400" dirty="0" smtClean="0"/>
                <a:t>: 222x</a:t>
              </a:r>
              <a:endParaRPr lang="en-US" sz="2400" dirty="0"/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8897" y="4906097"/>
              <a:ext cx="1554603" cy="126959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171269" y="6200095"/>
              <a:ext cx="12438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HiSeq</a:t>
              </a:r>
              <a:r>
                <a:rPr lang="en-US" dirty="0" smtClean="0"/>
                <a:t> 2500</a:t>
              </a:r>
              <a:endParaRPr lang="en-US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627807" y="6380172"/>
              <a:ext cx="250756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* assuming the genome </a:t>
              </a:r>
              <a:r>
                <a:rPr lang="en-US" sz="1200" dirty="0"/>
                <a:t>size </a:t>
              </a:r>
              <a:r>
                <a:rPr lang="en-US" sz="1200" dirty="0" smtClean="0"/>
                <a:t>is </a:t>
              </a:r>
              <a:r>
                <a:rPr lang="en-US" sz="1200" dirty="0"/>
                <a:t>45 </a:t>
              </a:r>
              <a:r>
                <a:rPr lang="en-US" sz="1200" dirty="0" smtClean="0"/>
                <a:t>Mb</a:t>
              </a:r>
              <a:endParaRPr lang="en-US" sz="1200" dirty="0"/>
            </a:p>
          </p:txBody>
        </p:sp>
      </p:grpSp>
      <p:pic>
        <p:nvPicPr>
          <p:cNvPr id="17" name="Picture 16" descr="2o-PacBio.len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4451" y="1753556"/>
            <a:ext cx="3273314" cy="29096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53200" y="1189732"/>
            <a:ext cx="2336460" cy="145130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25053" y="1197770"/>
            <a:ext cx="17992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 smtClean="0"/>
              <a:t>K-State BRI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930260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9647" y="183337"/>
            <a:ext cx="5194168" cy="894822"/>
          </a:xfrm>
        </p:spPr>
        <p:txBody>
          <a:bodyPr/>
          <a:lstStyle/>
          <a:p>
            <a:r>
              <a:rPr lang="en-US" dirty="0" smtClean="0"/>
              <a:t>Summary of the assembly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63815" y="74232"/>
            <a:ext cx="19379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List of </a:t>
            </a:r>
            <a:r>
              <a:rPr lang="en-US" sz="1600" dirty="0" err="1" smtClean="0"/>
              <a:t>contigs</a:t>
            </a:r>
            <a:r>
              <a:rPr lang="en-US" sz="1600" dirty="0" smtClean="0"/>
              <a:t> (N=31)</a:t>
            </a:r>
            <a:endParaRPr lang="en-US" sz="1600" dirty="0"/>
          </a:p>
        </p:txBody>
      </p:sp>
      <p:sp>
        <p:nvSpPr>
          <p:cNvPr id="9" name="TextBox 8"/>
          <p:cNvSpPr txBox="1"/>
          <p:nvPr/>
        </p:nvSpPr>
        <p:spPr>
          <a:xfrm>
            <a:off x="598947" y="1258139"/>
            <a:ext cx="34854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Statistics of the assembly*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545475" y="6028373"/>
            <a:ext cx="2498062" cy="369332"/>
          </a:xfrm>
          <a:prstGeom prst="rect">
            <a:avLst/>
          </a:prstGeom>
          <a:solidFill>
            <a:srgbClr val="FAC090"/>
          </a:solidFill>
        </p:spPr>
        <p:txBody>
          <a:bodyPr wrap="none" rtlCol="0">
            <a:spAutoFit/>
          </a:bodyPr>
          <a:lstStyle/>
          <a:p>
            <a:r>
              <a:rPr lang="en-US" baseline="30000" dirty="0" smtClean="0"/>
              <a:t>#</a:t>
            </a:r>
            <a:r>
              <a:rPr lang="en-US" dirty="0" smtClean="0"/>
              <a:t> </a:t>
            </a:r>
            <a:r>
              <a:rPr lang="en-US" dirty="0" err="1" smtClean="0"/>
              <a:t>mitochondial</a:t>
            </a:r>
            <a:r>
              <a:rPr lang="en-US" dirty="0" smtClean="0"/>
              <a:t> sequence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350343" y="6091775"/>
            <a:ext cx="2133600" cy="365125"/>
          </a:xfrm>
        </p:spPr>
        <p:txBody>
          <a:bodyPr/>
          <a:lstStyle/>
          <a:p>
            <a:fld id="{EAB4999F-CC5F-914B-9869-B9B0A7479DAE}" type="slidenum">
              <a:rPr lang="en-US" smtClean="0"/>
              <a:t>37</a:t>
            </a:fld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1419494"/>
              </p:ext>
            </p:extLst>
          </p:nvPr>
        </p:nvGraphicFramePr>
        <p:xfrm>
          <a:off x="598947" y="1852960"/>
          <a:ext cx="4286320" cy="2540000"/>
        </p:xfrm>
        <a:graphic>
          <a:graphicData uri="http://schemas.openxmlformats.org/drawingml/2006/table">
            <a:tbl>
              <a:tblPr/>
              <a:tblGrid>
                <a:gridCol w="2703053"/>
                <a:gridCol w="1583267"/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Item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Statistics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number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31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total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length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44,522,920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longest contig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shortest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12,906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N50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  <a:r>
                        <a:rPr lang="en-US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Calibri"/>
                        </a:rPr>
                        <a:t>5,402,116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overall GC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0.50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min 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GC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0.28</a:t>
                      </a:r>
                    </a:p>
                  </a:txBody>
                  <a:tcPr marT="1270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4914218"/>
              </p:ext>
            </p:extLst>
          </p:nvPr>
        </p:nvGraphicFramePr>
        <p:xfrm>
          <a:off x="5463815" y="424355"/>
          <a:ext cx="2733696" cy="6158016"/>
        </p:xfrm>
        <a:graphic>
          <a:graphicData uri="http://schemas.openxmlformats.org/drawingml/2006/table">
            <a:tbl>
              <a:tblPr/>
              <a:tblGrid>
                <a:gridCol w="1068400"/>
                <a:gridCol w="949358"/>
                <a:gridCol w="715938"/>
              </a:tblGrid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Contig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1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GC%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tig00000000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7,531,155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tig00000030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50.2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4,657,194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1,778,515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461,599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398,015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253,502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45.1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240,676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43.8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237,459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184,678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138,010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110,918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tig00000020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78,737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69,533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tig00000043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57,199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28.4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C090"/>
                    </a:solidFill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51,862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tig00000008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47,134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42,261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48.6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tig00000041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36,641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52.5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36,455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44.2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35,037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48.9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32,608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28,099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tig00000038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27,162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49.5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tig00000019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25,161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51.2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719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tig00000027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12,906 </a:t>
                      </a:r>
                    </a:p>
                  </a:txBody>
                  <a:tcPr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47.3</a:t>
                      </a:r>
                    </a:p>
                  </a:txBody>
                  <a:tcPr marL="9558" marR="9558" marT="955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37948" y="4672734"/>
            <a:ext cx="44150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* </a:t>
            </a:r>
            <a:r>
              <a:rPr lang="fr-FR" i="1" dirty="0" err="1" smtClean="0"/>
              <a:t>Canu</a:t>
            </a:r>
            <a:r>
              <a:rPr lang="fr-FR" dirty="0" smtClean="0"/>
              <a:t> for </a:t>
            </a:r>
            <a:r>
              <a:rPr lang="fr-FR" dirty="0" err="1"/>
              <a:t>PacBio</a:t>
            </a:r>
            <a:r>
              <a:rPr lang="fr-FR" dirty="0"/>
              <a:t> </a:t>
            </a:r>
            <a:r>
              <a:rPr lang="fr-FR" dirty="0" err="1" smtClean="0"/>
              <a:t>assembly</a:t>
            </a:r>
            <a:endParaRPr lang="fr-FR" dirty="0" smtClean="0"/>
          </a:p>
          <a:p>
            <a:r>
              <a:rPr lang="fr-FR" dirty="0" smtClean="0"/>
              <a:t>   </a:t>
            </a:r>
            <a:r>
              <a:rPr lang="fr-FR" i="1" dirty="0" err="1" smtClean="0"/>
              <a:t>Quiver</a:t>
            </a:r>
            <a:r>
              <a:rPr lang="fr-FR" dirty="0" smtClean="0"/>
              <a:t> </a:t>
            </a:r>
            <a:r>
              <a:rPr lang="fr-FR" dirty="0" err="1" smtClean="0"/>
              <a:t>polishing</a:t>
            </a:r>
            <a:endParaRPr lang="fr-FR" dirty="0"/>
          </a:p>
          <a:p>
            <a:r>
              <a:rPr lang="fr-FR" dirty="0" smtClean="0"/>
              <a:t>   </a:t>
            </a:r>
            <a:r>
              <a:rPr lang="fr-FR" dirty="0" err="1" smtClean="0"/>
              <a:t>Further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r>
              <a:rPr lang="fr-FR" dirty="0" smtClean="0"/>
              <a:t> correction </a:t>
            </a:r>
            <a:r>
              <a:rPr lang="fr-FR" dirty="0" err="1" smtClean="0"/>
              <a:t>using</a:t>
            </a:r>
            <a:r>
              <a:rPr lang="fr-FR" dirty="0" smtClean="0"/>
              <a:t> Illumina data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837037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7867"/>
            <a:ext cx="8229600" cy="894568"/>
          </a:xfrm>
        </p:spPr>
        <p:txBody>
          <a:bodyPr>
            <a:noAutofit/>
          </a:bodyPr>
          <a:lstStyle/>
          <a:p>
            <a:r>
              <a:rPr lang="en-US" dirty="0" smtClean="0"/>
              <a:t>BAC-end sequencing for assembly improvement?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2072574" y="3495340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681277" y="1880231"/>
            <a:ext cx="807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Vector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660853" y="1316365"/>
            <a:ext cx="297540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u="sng" dirty="0">
                <a:solidFill>
                  <a:schemeClr val="accent2">
                    <a:lumMod val="75000"/>
                  </a:schemeClr>
                </a:solidFill>
              </a:rPr>
              <a:t>+</a:t>
            </a:r>
            <a:r>
              <a:rPr lang="en-US" sz="2800" u="sng" dirty="0" smtClean="0">
                <a:solidFill>
                  <a:schemeClr val="accent2">
                    <a:lumMod val="75000"/>
                  </a:schemeClr>
                </a:solidFill>
              </a:rPr>
              <a:t> insert </a:t>
            </a:r>
          </a:p>
          <a:p>
            <a:pPr algn="ctr"/>
            <a:r>
              <a:rPr lang="en-US" sz="2000" dirty="0" smtClean="0"/>
              <a:t>long genomic DNA fragment (e.g., 200 kb)</a:t>
            </a:r>
            <a:endParaRPr lang="en-US" sz="2000" dirty="0"/>
          </a:p>
        </p:txBody>
      </p:sp>
      <p:cxnSp>
        <p:nvCxnSpPr>
          <p:cNvPr id="84" name="Straight Arrow Connector 83"/>
          <p:cNvCxnSpPr/>
          <p:nvPr/>
        </p:nvCxnSpPr>
        <p:spPr>
          <a:xfrm>
            <a:off x="2758900" y="3716897"/>
            <a:ext cx="579545" cy="332036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1201638" y="3737715"/>
            <a:ext cx="619544" cy="322297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511410" y="4454470"/>
            <a:ext cx="14586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953735"/>
                </a:solidFill>
              </a:rPr>
              <a:t>BAC</a:t>
            </a:r>
            <a:endParaRPr lang="en-US" sz="6000" dirty="0">
              <a:solidFill>
                <a:srgbClr val="953735"/>
              </a:solidFill>
            </a:endParaRPr>
          </a:p>
        </p:txBody>
      </p:sp>
      <p:pic>
        <p:nvPicPr>
          <p:cNvPr id="8" name="Picture 7" descr="clon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50" y="3267631"/>
            <a:ext cx="3486150" cy="3429000"/>
          </a:xfrm>
          <a:prstGeom prst="rect">
            <a:avLst/>
          </a:prstGeom>
        </p:spPr>
      </p:pic>
      <p:pic>
        <p:nvPicPr>
          <p:cNvPr id="9" name="Picture 8" descr="vect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29" y="1581046"/>
            <a:ext cx="506582" cy="28235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535008" y="4727921"/>
            <a:ext cx="4465059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Sequence BAC ends of clones </a:t>
            </a:r>
            <a:r>
              <a:rPr lang="en-US" sz="2400" b="1" i="1" dirty="0" smtClean="0">
                <a:solidFill>
                  <a:srgbClr val="984807"/>
                </a:solidFill>
              </a:rPr>
              <a:t>one by one</a:t>
            </a:r>
            <a:r>
              <a:rPr lang="en-US" sz="2400" dirty="0" smtClean="0"/>
              <a:t>, which is very low-throughput and cost-inefficient.</a:t>
            </a:r>
            <a:endParaRPr lang="en-US" sz="2400" i="1" dirty="0"/>
          </a:p>
        </p:txBody>
      </p:sp>
      <p:sp>
        <p:nvSpPr>
          <p:cNvPr id="3" name="TextBox 2"/>
          <p:cNvSpPr txBox="1"/>
          <p:nvPr/>
        </p:nvSpPr>
        <p:spPr>
          <a:xfrm>
            <a:off x="1860689" y="2912256"/>
            <a:ext cx="8771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V</a:t>
            </a:r>
            <a:r>
              <a:rPr lang="en-US" sz="2000" dirty="0" smtClean="0"/>
              <a:t>ector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40765" y="6356350"/>
            <a:ext cx="2133600" cy="365125"/>
          </a:xfrm>
        </p:spPr>
        <p:txBody>
          <a:bodyPr/>
          <a:lstStyle/>
          <a:p>
            <a:fld id="{FA886FFA-6B8F-6844-B24E-EB860EB0BCD9}" type="slidenum">
              <a:rPr lang="en-US" smtClean="0"/>
              <a:t>38</a:t>
            </a:fld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5388524" y="2509615"/>
            <a:ext cx="2743191" cy="1300311"/>
            <a:chOff x="1996926" y="3695468"/>
            <a:chExt cx="2743191" cy="1300311"/>
          </a:xfrm>
        </p:grpSpPr>
        <p:sp>
          <p:nvSpPr>
            <p:cNvPr id="17" name="Rectangle 16"/>
            <p:cNvSpPr/>
            <p:nvPr/>
          </p:nvSpPr>
          <p:spPr>
            <a:xfrm>
              <a:off x="1996926" y="4461247"/>
              <a:ext cx="1284328" cy="1710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411794" y="4453477"/>
              <a:ext cx="1328323" cy="17877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106702" y="4595669"/>
              <a:ext cx="101822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contig</a:t>
              </a:r>
              <a:r>
                <a:rPr lang="en-US" sz="2000" dirty="0" smtClean="0"/>
                <a:t> 1</a:t>
              </a:r>
              <a:endParaRPr lang="en-US" sz="2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6813" y="4595669"/>
              <a:ext cx="10147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contig</a:t>
              </a:r>
              <a:r>
                <a:rPr lang="en-US" sz="2000" dirty="0" smtClean="0"/>
                <a:t> 2</a:t>
              </a:r>
              <a:endParaRPr lang="en-US" sz="20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610904" y="3695468"/>
              <a:ext cx="153404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scaffolding</a:t>
              </a:r>
              <a:endParaRPr lang="en-US" sz="2400" dirty="0"/>
            </a:p>
          </p:txBody>
        </p:sp>
        <p:sp>
          <p:nvSpPr>
            <p:cNvPr id="10" name="Arc 9"/>
            <p:cNvSpPr/>
            <p:nvPr/>
          </p:nvSpPr>
          <p:spPr>
            <a:xfrm>
              <a:off x="2870200" y="4174067"/>
              <a:ext cx="1016000" cy="480871"/>
            </a:xfrm>
            <a:prstGeom prst="arc">
              <a:avLst>
                <a:gd name="adj1" fmla="val 10790064"/>
                <a:gd name="adj2" fmla="val 0"/>
              </a:avLst>
            </a:prstGeom>
            <a:ln>
              <a:solidFill>
                <a:srgbClr val="FF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107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31" y="310523"/>
            <a:ext cx="8229600" cy="938160"/>
          </a:xfrm>
        </p:spPr>
        <p:txBody>
          <a:bodyPr>
            <a:noAutofit/>
          </a:bodyPr>
          <a:lstStyle/>
          <a:p>
            <a:r>
              <a:rPr lang="en-US" dirty="0" smtClean="0"/>
              <a:t>Idea: build random barcodes in vectors to enable a high throughput (I)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788427" y="3337247"/>
            <a:ext cx="2422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Vector with barcode (Red)</a:t>
            </a:r>
            <a:endParaRPr lang="en-US" sz="2800" dirty="0"/>
          </a:p>
        </p:txBody>
      </p:sp>
      <p:sp>
        <p:nvSpPr>
          <p:cNvPr id="76" name="TextBox 75"/>
          <p:cNvSpPr txBox="1"/>
          <p:nvPr/>
        </p:nvSpPr>
        <p:spPr>
          <a:xfrm>
            <a:off x="1517021" y="2724701"/>
            <a:ext cx="1193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>
                <a:solidFill>
                  <a:srgbClr val="D1282B"/>
                </a:solidFill>
              </a:defRPr>
            </a:lvl1pPr>
          </a:lstStyle>
          <a:p>
            <a:r>
              <a:rPr lang="en-US" dirty="0" smtClean="0"/>
              <a:t>code (Red)</a:t>
            </a:r>
            <a:endParaRPr lang="en-US" dirty="0"/>
          </a:p>
        </p:txBody>
      </p:sp>
      <p:cxnSp>
        <p:nvCxnSpPr>
          <p:cNvPr id="52" name="Straight Connector 51"/>
          <p:cNvCxnSpPr/>
          <p:nvPr/>
        </p:nvCxnSpPr>
        <p:spPr>
          <a:xfrm>
            <a:off x="6463301" y="2801282"/>
            <a:ext cx="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>
            <a:off x="7159943" y="2504152"/>
            <a:ext cx="579545" cy="33203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 flipH="1">
            <a:off x="5358151" y="2504152"/>
            <a:ext cx="619544" cy="32229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Rectangle 92"/>
          <p:cNvSpPr/>
          <p:nvPr/>
        </p:nvSpPr>
        <p:spPr>
          <a:xfrm rot="1800000">
            <a:off x="7142826" y="2439724"/>
            <a:ext cx="165634" cy="187653"/>
          </a:xfrm>
          <a:prstGeom prst="rect">
            <a:avLst/>
          </a:prstGeom>
          <a:solidFill>
            <a:srgbClr val="C41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 rot="19800000">
            <a:off x="5839658" y="2439724"/>
            <a:ext cx="165634" cy="187653"/>
          </a:xfrm>
          <a:prstGeom prst="rect">
            <a:avLst/>
          </a:prstGeom>
          <a:solidFill>
            <a:srgbClr val="C412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7" name="Straight Arrow Connector 96"/>
          <p:cNvCxnSpPr/>
          <p:nvPr/>
        </p:nvCxnSpPr>
        <p:spPr>
          <a:xfrm flipH="1">
            <a:off x="2423253" y="5283002"/>
            <a:ext cx="575073" cy="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1430353" y="5291928"/>
            <a:ext cx="599983" cy="0"/>
          </a:xfrm>
          <a:prstGeom prst="straightConnector1">
            <a:avLst/>
          </a:prstGeom>
          <a:ln>
            <a:solidFill>
              <a:srgbClr val="7F7F7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Rectangle 99"/>
          <p:cNvSpPr/>
          <p:nvPr/>
        </p:nvSpPr>
        <p:spPr>
          <a:xfrm>
            <a:off x="1292316" y="5198102"/>
            <a:ext cx="165634" cy="187653"/>
          </a:xfrm>
          <a:prstGeom prst="rect">
            <a:avLst/>
          </a:prstGeom>
          <a:solidFill>
            <a:srgbClr val="C411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3" name="Rectangle 102"/>
          <p:cNvSpPr/>
          <p:nvPr/>
        </p:nvSpPr>
        <p:spPr>
          <a:xfrm>
            <a:off x="2969639" y="5189176"/>
            <a:ext cx="165634" cy="187653"/>
          </a:xfrm>
          <a:prstGeom prst="rect">
            <a:avLst/>
          </a:prstGeom>
          <a:solidFill>
            <a:srgbClr val="C4112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4" name="TextBox 103"/>
          <p:cNvSpPr txBox="1"/>
          <p:nvPr/>
        </p:nvSpPr>
        <p:spPr>
          <a:xfrm>
            <a:off x="380099" y="5480278"/>
            <a:ext cx="3748567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sz="2800" dirty="0" smtClean="0"/>
              <a:t>Sequences with barcode</a:t>
            </a:r>
            <a:endParaRPr lang="en-US" sz="2800" dirty="0"/>
          </a:p>
        </p:txBody>
      </p:sp>
      <p:sp>
        <p:nvSpPr>
          <p:cNvPr id="106" name="TextBox 105"/>
          <p:cNvSpPr txBox="1"/>
          <p:nvPr/>
        </p:nvSpPr>
        <p:spPr>
          <a:xfrm>
            <a:off x="5922475" y="3544149"/>
            <a:ext cx="145867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 smtClean="0">
                <a:solidFill>
                  <a:srgbClr val="953735"/>
                </a:solidFill>
              </a:rPr>
              <a:t>BAC</a:t>
            </a:r>
            <a:endParaRPr lang="en-US" sz="6000" dirty="0">
              <a:solidFill>
                <a:srgbClr val="953735"/>
              </a:solidFill>
            </a:endParaRPr>
          </a:p>
        </p:txBody>
      </p:sp>
      <p:pic>
        <p:nvPicPr>
          <p:cNvPr id="4" name="Picture 3" descr="barcoded_vecto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218" y="2319556"/>
            <a:ext cx="774700" cy="431800"/>
          </a:xfrm>
          <a:prstGeom prst="rect">
            <a:avLst/>
          </a:prstGeom>
        </p:spPr>
      </p:pic>
      <p:pic>
        <p:nvPicPr>
          <p:cNvPr id="12" name="Picture 11" descr="barcoded_clone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185" y="1759359"/>
            <a:ext cx="4754242" cy="4598365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54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Complexity of genome assembly</a:t>
            </a:r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4524087" y="2018136"/>
            <a:ext cx="4479229" cy="2938467"/>
            <a:chOff x="4524087" y="2018136"/>
            <a:chExt cx="4479229" cy="2938467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24087" y="2018136"/>
              <a:ext cx="4412113" cy="2938467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7842384" y="4710382"/>
              <a:ext cx="1160932" cy="24622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000" dirty="0" err="1" smtClean="0"/>
                <a:t>criticalmiami.com</a:t>
              </a:r>
              <a:r>
                <a:rPr lang="en-US" sz="1000" dirty="0"/>
                <a:t>/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7200" y="1720914"/>
            <a:ext cx="3360522" cy="3375201"/>
            <a:chOff x="457200" y="1720914"/>
            <a:chExt cx="3360522" cy="3375201"/>
          </a:xfrm>
        </p:grpSpPr>
        <p:pic>
          <p:nvPicPr>
            <p:cNvPr id="8" name="Picture 7" descr="Screen Shot 2015-04-16 at 2.52.39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720914"/>
              <a:ext cx="3360522" cy="3374672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2618253" y="4849894"/>
              <a:ext cx="106952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000" dirty="0" err="1" smtClean="0"/>
                <a:t>dreamstime.com</a:t>
              </a:r>
              <a:endParaRPr lang="en-US" sz="1000" dirty="0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4602899" y="5096115"/>
            <a:ext cx="4236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Bradley Hand Bold"/>
                <a:cs typeface="Bradley Hand Bold"/>
              </a:rPr>
              <a:t>Algorithm</a:t>
            </a:r>
            <a:r>
              <a:rPr lang="en-US" sz="2400" dirty="0">
                <a:latin typeface="Bradley Hand Bold"/>
                <a:cs typeface="Bradley Hand Bold"/>
              </a:rPr>
              <a:t> Can Solve 10, 000 Piece Jigsaw in 24 Hours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4992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631" y="244066"/>
            <a:ext cx="8229600" cy="938160"/>
          </a:xfrm>
        </p:spPr>
        <p:txBody>
          <a:bodyPr>
            <a:noAutofit/>
          </a:bodyPr>
          <a:lstStyle/>
          <a:p>
            <a:r>
              <a:rPr lang="en-US" dirty="0" smtClean="0"/>
              <a:t>Idea: build random barcodes in vectors to enable a high throughput (II)</a:t>
            </a:r>
            <a:endParaRPr lang="en-US" dirty="0"/>
          </a:p>
        </p:txBody>
      </p:sp>
      <p:pic>
        <p:nvPicPr>
          <p:cNvPr id="5" name="Picture 4" descr="barcoded_vector_five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30" y="2084287"/>
            <a:ext cx="774700" cy="254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11421" y="4645352"/>
            <a:ext cx="125796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millions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barcoded vectors in a pool</a:t>
            </a:r>
          </a:p>
        </p:txBody>
      </p:sp>
      <p:grpSp>
        <p:nvGrpSpPr>
          <p:cNvPr id="27" name="Group 26"/>
          <p:cNvGrpSpPr/>
          <p:nvPr/>
        </p:nvGrpSpPr>
        <p:grpSpPr>
          <a:xfrm>
            <a:off x="1722629" y="1475496"/>
            <a:ext cx="3305447" cy="5275757"/>
            <a:chOff x="1722629" y="1475496"/>
            <a:chExt cx="3305447" cy="5275757"/>
          </a:xfrm>
        </p:grpSpPr>
        <p:pic>
          <p:nvPicPr>
            <p:cNvPr id="8" name="Picture 7" descr="barcoded_clone_five.pdf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2629" y="1475496"/>
              <a:ext cx="3305447" cy="4876889"/>
            </a:xfrm>
            <a:prstGeom prst="rect">
              <a:avLst/>
            </a:prstGeom>
          </p:spPr>
        </p:pic>
        <p:sp>
          <p:nvSpPr>
            <p:cNvPr id="26" name="TextBox 25"/>
            <p:cNvSpPr txBox="1"/>
            <p:nvPr/>
          </p:nvSpPr>
          <p:spPr>
            <a:xfrm>
              <a:off x="1993640" y="6381921"/>
              <a:ext cx="27913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i="1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tens of thousands </a:t>
              </a:r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of clones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5188196" y="1803231"/>
            <a:ext cx="1753943" cy="5032617"/>
            <a:chOff x="5188196" y="1803231"/>
            <a:chExt cx="1753943" cy="5032617"/>
          </a:xfrm>
        </p:grpSpPr>
        <p:grpSp>
          <p:nvGrpSpPr>
            <p:cNvPr id="11" name="Group 10"/>
            <p:cNvGrpSpPr/>
            <p:nvPr/>
          </p:nvGrpSpPr>
          <p:grpSpPr>
            <a:xfrm>
              <a:off x="5710348" y="1803231"/>
              <a:ext cx="738020" cy="187653"/>
              <a:chOff x="6355646" y="1812924"/>
              <a:chExt cx="738020" cy="187653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6493683" y="190675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Rectangle 23"/>
              <p:cNvSpPr/>
              <p:nvPr/>
            </p:nvSpPr>
            <p:spPr>
              <a:xfrm>
                <a:off x="6355646" y="1812924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5710348" y="2258489"/>
              <a:ext cx="738020" cy="187653"/>
              <a:chOff x="6480449" y="2356682"/>
              <a:chExt cx="738020" cy="187653"/>
            </a:xfrm>
          </p:grpSpPr>
          <p:cxnSp>
            <p:nvCxnSpPr>
              <p:cNvPr id="28" name="Straight Arrow Connector 27"/>
              <p:cNvCxnSpPr/>
              <p:nvPr/>
            </p:nvCxnSpPr>
            <p:spPr>
              <a:xfrm>
                <a:off x="6618486" y="245050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Rectangle 28"/>
              <p:cNvSpPr/>
              <p:nvPr/>
            </p:nvSpPr>
            <p:spPr>
              <a:xfrm>
                <a:off x="6480449" y="2356682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5710348" y="2713747"/>
              <a:ext cx="738020" cy="187653"/>
              <a:chOff x="6328049" y="2969564"/>
              <a:chExt cx="738020" cy="187653"/>
            </a:xfrm>
          </p:grpSpPr>
          <p:cxnSp>
            <p:nvCxnSpPr>
              <p:cNvPr id="30" name="Straight Arrow Connector 29"/>
              <p:cNvCxnSpPr/>
              <p:nvPr/>
            </p:nvCxnSpPr>
            <p:spPr>
              <a:xfrm>
                <a:off x="6466086" y="306339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/>
              <p:cNvSpPr/>
              <p:nvPr/>
            </p:nvSpPr>
            <p:spPr>
              <a:xfrm>
                <a:off x="6328049" y="2969564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5710348" y="3169005"/>
              <a:ext cx="738020" cy="187653"/>
              <a:chOff x="6452852" y="3513322"/>
              <a:chExt cx="738020" cy="187653"/>
            </a:xfrm>
          </p:grpSpPr>
          <p:cxnSp>
            <p:nvCxnSpPr>
              <p:cNvPr id="32" name="Straight Arrow Connector 31"/>
              <p:cNvCxnSpPr/>
              <p:nvPr/>
            </p:nvCxnSpPr>
            <p:spPr>
              <a:xfrm>
                <a:off x="6590889" y="360714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/>
              <p:cNvSpPr/>
              <p:nvPr/>
            </p:nvSpPr>
            <p:spPr>
              <a:xfrm>
                <a:off x="6452852" y="3513322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5710348" y="3624263"/>
              <a:ext cx="738020" cy="187653"/>
              <a:chOff x="6480449" y="3913941"/>
              <a:chExt cx="738020" cy="187653"/>
            </a:xfrm>
          </p:grpSpPr>
          <p:cxnSp>
            <p:nvCxnSpPr>
              <p:cNvPr id="34" name="Straight Arrow Connector 33"/>
              <p:cNvCxnSpPr/>
              <p:nvPr/>
            </p:nvCxnSpPr>
            <p:spPr>
              <a:xfrm>
                <a:off x="6618486" y="4007767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5" name="Rectangle 34"/>
              <p:cNvSpPr/>
              <p:nvPr/>
            </p:nvSpPr>
            <p:spPr>
              <a:xfrm>
                <a:off x="6480449" y="3913941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710348" y="4079521"/>
              <a:ext cx="738020" cy="187653"/>
              <a:chOff x="6605252" y="4457699"/>
              <a:chExt cx="738020" cy="187653"/>
            </a:xfrm>
          </p:grpSpPr>
          <p:cxnSp>
            <p:nvCxnSpPr>
              <p:cNvPr id="36" name="Straight Arrow Connector 35"/>
              <p:cNvCxnSpPr/>
              <p:nvPr/>
            </p:nvCxnSpPr>
            <p:spPr>
              <a:xfrm>
                <a:off x="6743289" y="4551525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Rectangle 36"/>
              <p:cNvSpPr/>
              <p:nvPr/>
            </p:nvSpPr>
            <p:spPr>
              <a:xfrm>
                <a:off x="6605252" y="4457699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5710348" y="4534779"/>
              <a:ext cx="738020" cy="187653"/>
              <a:chOff x="6383243" y="5051885"/>
              <a:chExt cx="738020" cy="187653"/>
            </a:xfrm>
          </p:grpSpPr>
          <p:cxnSp>
            <p:nvCxnSpPr>
              <p:cNvPr id="38" name="Straight Arrow Connector 37"/>
              <p:cNvCxnSpPr/>
              <p:nvPr/>
            </p:nvCxnSpPr>
            <p:spPr>
              <a:xfrm>
                <a:off x="6521280" y="5145711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Rectangle 38"/>
              <p:cNvSpPr/>
              <p:nvPr/>
            </p:nvSpPr>
            <p:spPr>
              <a:xfrm>
                <a:off x="6383243" y="5051885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9" name="Group 18"/>
            <p:cNvGrpSpPr/>
            <p:nvPr/>
          </p:nvGrpSpPr>
          <p:grpSpPr>
            <a:xfrm>
              <a:off x="5710348" y="4990037"/>
              <a:ext cx="738020" cy="187653"/>
              <a:chOff x="6508046" y="5595643"/>
              <a:chExt cx="738020" cy="187653"/>
            </a:xfrm>
          </p:grpSpPr>
          <p:cxnSp>
            <p:nvCxnSpPr>
              <p:cNvPr id="40" name="Straight Arrow Connector 39"/>
              <p:cNvCxnSpPr/>
              <p:nvPr/>
            </p:nvCxnSpPr>
            <p:spPr>
              <a:xfrm>
                <a:off x="6646083" y="5689469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Rectangle 41"/>
              <p:cNvSpPr/>
              <p:nvPr/>
            </p:nvSpPr>
            <p:spPr>
              <a:xfrm>
                <a:off x="6508046" y="5595643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5710348" y="5445295"/>
              <a:ext cx="738020" cy="187653"/>
              <a:chOff x="6355646" y="5974900"/>
              <a:chExt cx="738020" cy="187653"/>
            </a:xfrm>
          </p:grpSpPr>
          <p:cxnSp>
            <p:nvCxnSpPr>
              <p:cNvPr id="43" name="Straight Arrow Connector 42"/>
              <p:cNvCxnSpPr/>
              <p:nvPr/>
            </p:nvCxnSpPr>
            <p:spPr>
              <a:xfrm>
                <a:off x="6493683" y="6068726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Rectangle 43"/>
              <p:cNvSpPr/>
              <p:nvPr/>
            </p:nvSpPr>
            <p:spPr>
              <a:xfrm>
                <a:off x="6355646" y="5974900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21" name="Group 20"/>
            <p:cNvGrpSpPr/>
            <p:nvPr/>
          </p:nvGrpSpPr>
          <p:grpSpPr>
            <a:xfrm>
              <a:off x="5710348" y="5900551"/>
              <a:ext cx="738020" cy="187653"/>
              <a:chOff x="6480449" y="6518658"/>
              <a:chExt cx="738020" cy="187653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>
                <a:off x="6618486" y="6612484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Rectangle 45"/>
              <p:cNvSpPr/>
              <p:nvPr/>
            </p:nvSpPr>
            <p:spPr>
              <a:xfrm>
                <a:off x="6480449" y="6518658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5188196" y="6189517"/>
              <a:ext cx="175394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High-throughput</a:t>
              </a:r>
            </a:p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end sequencing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6997502" y="2158540"/>
            <a:ext cx="1903847" cy="2695984"/>
            <a:chOff x="7104475" y="2804871"/>
            <a:chExt cx="1903847" cy="2695984"/>
          </a:xfrm>
        </p:grpSpPr>
        <p:grpSp>
          <p:nvGrpSpPr>
            <p:cNvPr id="58" name="Group 57"/>
            <p:cNvGrpSpPr/>
            <p:nvPr/>
          </p:nvGrpSpPr>
          <p:grpSpPr>
            <a:xfrm>
              <a:off x="7211406" y="3228459"/>
              <a:ext cx="738020" cy="187653"/>
              <a:chOff x="6355646" y="1812924"/>
              <a:chExt cx="738020" cy="187653"/>
            </a:xfrm>
          </p:grpSpPr>
          <p:cxnSp>
            <p:nvCxnSpPr>
              <p:cNvPr id="59" name="Straight Arrow Connector 58"/>
              <p:cNvCxnSpPr/>
              <p:nvPr/>
            </p:nvCxnSpPr>
            <p:spPr>
              <a:xfrm>
                <a:off x="6493683" y="190675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Rectangle 59"/>
              <p:cNvSpPr/>
              <p:nvPr/>
            </p:nvSpPr>
            <p:spPr>
              <a:xfrm>
                <a:off x="6355646" y="1812924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1" name="Group 60"/>
            <p:cNvGrpSpPr/>
            <p:nvPr/>
          </p:nvGrpSpPr>
          <p:grpSpPr>
            <a:xfrm>
              <a:off x="7211406" y="4498060"/>
              <a:ext cx="738020" cy="187653"/>
              <a:chOff x="6480449" y="2356682"/>
              <a:chExt cx="738020" cy="187653"/>
            </a:xfrm>
          </p:grpSpPr>
          <p:cxnSp>
            <p:nvCxnSpPr>
              <p:cNvPr id="62" name="Straight Arrow Connector 61"/>
              <p:cNvCxnSpPr/>
              <p:nvPr/>
            </p:nvCxnSpPr>
            <p:spPr>
              <a:xfrm>
                <a:off x="6618486" y="245050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" name="Rectangle 62"/>
              <p:cNvSpPr/>
              <p:nvPr/>
            </p:nvSpPr>
            <p:spPr>
              <a:xfrm>
                <a:off x="6480449" y="2356682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4" name="Group 63"/>
            <p:cNvGrpSpPr/>
            <p:nvPr/>
          </p:nvGrpSpPr>
          <p:grpSpPr>
            <a:xfrm>
              <a:off x="7211406" y="2805258"/>
              <a:ext cx="738020" cy="187653"/>
              <a:chOff x="6328049" y="2969564"/>
              <a:chExt cx="738020" cy="187653"/>
            </a:xfrm>
          </p:grpSpPr>
          <p:cxnSp>
            <p:nvCxnSpPr>
              <p:cNvPr id="65" name="Straight Arrow Connector 64"/>
              <p:cNvCxnSpPr/>
              <p:nvPr/>
            </p:nvCxnSpPr>
            <p:spPr>
              <a:xfrm>
                <a:off x="6466086" y="306339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Rectangle 65"/>
              <p:cNvSpPr/>
              <p:nvPr/>
            </p:nvSpPr>
            <p:spPr>
              <a:xfrm>
                <a:off x="6328049" y="2969564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67" name="Group 66"/>
            <p:cNvGrpSpPr/>
            <p:nvPr/>
          </p:nvGrpSpPr>
          <p:grpSpPr>
            <a:xfrm>
              <a:off x="7211406" y="4074861"/>
              <a:ext cx="738020" cy="187653"/>
              <a:chOff x="6452852" y="3513322"/>
              <a:chExt cx="738020" cy="187653"/>
            </a:xfrm>
          </p:grpSpPr>
          <p:cxnSp>
            <p:nvCxnSpPr>
              <p:cNvPr id="68" name="Straight Arrow Connector 67"/>
              <p:cNvCxnSpPr/>
              <p:nvPr/>
            </p:nvCxnSpPr>
            <p:spPr>
              <a:xfrm>
                <a:off x="6590889" y="360714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" name="Rectangle 68"/>
              <p:cNvSpPr/>
              <p:nvPr/>
            </p:nvSpPr>
            <p:spPr>
              <a:xfrm>
                <a:off x="6452852" y="3513322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70" name="Group 69"/>
            <p:cNvGrpSpPr/>
            <p:nvPr/>
          </p:nvGrpSpPr>
          <p:grpSpPr>
            <a:xfrm>
              <a:off x="7211406" y="3651660"/>
              <a:ext cx="738020" cy="187653"/>
              <a:chOff x="6480449" y="3913941"/>
              <a:chExt cx="738020" cy="187653"/>
            </a:xfrm>
          </p:grpSpPr>
          <p:cxnSp>
            <p:nvCxnSpPr>
              <p:cNvPr id="71" name="Straight Arrow Connector 70"/>
              <p:cNvCxnSpPr/>
              <p:nvPr/>
            </p:nvCxnSpPr>
            <p:spPr>
              <a:xfrm>
                <a:off x="6618486" y="4007767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" name="Rectangle 71"/>
              <p:cNvSpPr/>
              <p:nvPr/>
            </p:nvSpPr>
            <p:spPr>
              <a:xfrm>
                <a:off x="6480449" y="3913941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1" name="Group 90"/>
            <p:cNvGrpSpPr/>
            <p:nvPr/>
          </p:nvGrpSpPr>
          <p:grpSpPr>
            <a:xfrm rot="10800000">
              <a:off x="8083505" y="3228072"/>
              <a:ext cx="738020" cy="187653"/>
              <a:chOff x="6355646" y="1812924"/>
              <a:chExt cx="738020" cy="187653"/>
            </a:xfrm>
          </p:grpSpPr>
          <p:cxnSp>
            <p:nvCxnSpPr>
              <p:cNvPr id="92" name="Straight Arrow Connector 91"/>
              <p:cNvCxnSpPr/>
              <p:nvPr/>
            </p:nvCxnSpPr>
            <p:spPr>
              <a:xfrm>
                <a:off x="6493683" y="190675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5" name="Rectangle 94"/>
              <p:cNvSpPr/>
              <p:nvPr/>
            </p:nvSpPr>
            <p:spPr>
              <a:xfrm>
                <a:off x="6355646" y="1812924"/>
                <a:ext cx="165634" cy="187653"/>
              </a:xfrm>
              <a:prstGeom prst="rect">
                <a:avLst/>
              </a:prstGeom>
              <a:solidFill>
                <a:srgbClr val="1B276E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6" name="Group 95"/>
            <p:cNvGrpSpPr/>
            <p:nvPr/>
          </p:nvGrpSpPr>
          <p:grpSpPr>
            <a:xfrm rot="10800000">
              <a:off x="8083505" y="4497673"/>
              <a:ext cx="738020" cy="187653"/>
              <a:chOff x="6480449" y="2356682"/>
              <a:chExt cx="738020" cy="187653"/>
            </a:xfrm>
          </p:grpSpPr>
          <p:cxnSp>
            <p:nvCxnSpPr>
              <p:cNvPr id="99" name="Straight Arrow Connector 98"/>
              <p:cNvCxnSpPr/>
              <p:nvPr/>
            </p:nvCxnSpPr>
            <p:spPr>
              <a:xfrm>
                <a:off x="6618486" y="245050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Rectangle 100"/>
              <p:cNvSpPr/>
              <p:nvPr/>
            </p:nvSpPr>
            <p:spPr>
              <a:xfrm>
                <a:off x="6480449" y="2356682"/>
                <a:ext cx="165634" cy="187653"/>
              </a:xfrm>
              <a:prstGeom prst="rect">
                <a:avLst/>
              </a:prstGeom>
              <a:solidFill>
                <a:srgbClr val="008DCA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2" name="Group 101"/>
            <p:cNvGrpSpPr/>
            <p:nvPr/>
          </p:nvGrpSpPr>
          <p:grpSpPr>
            <a:xfrm rot="10800000">
              <a:off x="8083505" y="2804871"/>
              <a:ext cx="738020" cy="187653"/>
              <a:chOff x="6328049" y="2969564"/>
              <a:chExt cx="738020" cy="187653"/>
            </a:xfrm>
          </p:grpSpPr>
          <p:cxnSp>
            <p:nvCxnSpPr>
              <p:cNvPr id="105" name="Straight Arrow Connector 104"/>
              <p:cNvCxnSpPr/>
              <p:nvPr/>
            </p:nvCxnSpPr>
            <p:spPr>
              <a:xfrm>
                <a:off x="6466086" y="3063390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7" name="Rectangle 106"/>
              <p:cNvSpPr/>
              <p:nvPr/>
            </p:nvSpPr>
            <p:spPr>
              <a:xfrm>
                <a:off x="6328049" y="2969564"/>
                <a:ext cx="165634" cy="187653"/>
              </a:xfrm>
              <a:prstGeom prst="rect">
                <a:avLst/>
              </a:prstGeom>
              <a:solidFill>
                <a:srgbClr val="C4112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08" name="Group 107"/>
            <p:cNvGrpSpPr/>
            <p:nvPr/>
          </p:nvGrpSpPr>
          <p:grpSpPr>
            <a:xfrm rot="10800000">
              <a:off x="8083505" y="4074474"/>
              <a:ext cx="738020" cy="187653"/>
              <a:chOff x="6452852" y="3513322"/>
              <a:chExt cx="738020" cy="187653"/>
            </a:xfrm>
          </p:grpSpPr>
          <p:cxnSp>
            <p:nvCxnSpPr>
              <p:cNvPr id="109" name="Straight Arrow Connector 108"/>
              <p:cNvCxnSpPr/>
              <p:nvPr/>
            </p:nvCxnSpPr>
            <p:spPr>
              <a:xfrm>
                <a:off x="6590889" y="3607148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0" name="Rectangle 109"/>
              <p:cNvSpPr/>
              <p:nvPr/>
            </p:nvSpPr>
            <p:spPr>
              <a:xfrm>
                <a:off x="6452852" y="3513322"/>
                <a:ext cx="165634" cy="187653"/>
              </a:xfrm>
              <a:prstGeom prst="rect">
                <a:avLst/>
              </a:prstGeom>
              <a:solidFill>
                <a:srgbClr val="E47822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11" name="Group 110"/>
            <p:cNvGrpSpPr/>
            <p:nvPr/>
          </p:nvGrpSpPr>
          <p:grpSpPr>
            <a:xfrm rot="10800000">
              <a:off x="8083505" y="3651273"/>
              <a:ext cx="738020" cy="187653"/>
              <a:chOff x="6480449" y="3913941"/>
              <a:chExt cx="738020" cy="187653"/>
            </a:xfrm>
          </p:grpSpPr>
          <p:cxnSp>
            <p:nvCxnSpPr>
              <p:cNvPr id="112" name="Straight Arrow Connector 111"/>
              <p:cNvCxnSpPr/>
              <p:nvPr/>
            </p:nvCxnSpPr>
            <p:spPr>
              <a:xfrm>
                <a:off x="6618486" y="4007767"/>
                <a:ext cx="599983" cy="0"/>
              </a:xfrm>
              <a:prstGeom prst="straightConnector1">
                <a:avLst/>
              </a:prstGeom>
              <a:ln>
                <a:solidFill>
                  <a:srgbClr val="7F7F7F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Rectangle 112"/>
              <p:cNvSpPr/>
              <p:nvPr/>
            </p:nvSpPr>
            <p:spPr>
              <a:xfrm>
                <a:off x="6480449" y="3913941"/>
                <a:ext cx="165634" cy="187653"/>
              </a:xfrm>
              <a:prstGeom prst="rect">
                <a:avLst/>
              </a:prstGeom>
              <a:solidFill>
                <a:srgbClr val="108837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5" name="TextBox 114"/>
            <p:cNvSpPr txBox="1"/>
            <p:nvPr/>
          </p:nvSpPr>
          <p:spPr>
            <a:xfrm>
              <a:off x="7104475" y="4854524"/>
              <a:ext cx="190384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Paired ends based on barcodes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498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LIEP Scaffolding to improve the B71 assembly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526975" y="3141561"/>
            <a:ext cx="738020" cy="187653"/>
            <a:chOff x="6355646" y="1812924"/>
            <a:chExt cx="738020" cy="187653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6493683" y="190675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6355646" y="1812924"/>
              <a:ext cx="165634" cy="187653"/>
            </a:xfrm>
            <a:prstGeom prst="rect">
              <a:avLst/>
            </a:prstGeom>
            <a:solidFill>
              <a:srgbClr val="1B27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26975" y="4411162"/>
            <a:ext cx="738020" cy="187653"/>
            <a:chOff x="6480449" y="2356682"/>
            <a:chExt cx="738020" cy="187653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6618486" y="245050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6480449" y="2356682"/>
              <a:ext cx="165634" cy="187653"/>
            </a:xfrm>
            <a:prstGeom prst="rect">
              <a:avLst/>
            </a:prstGeom>
            <a:solidFill>
              <a:srgbClr val="008DC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26975" y="2718360"/>
            <a:ext cx="738020" cy="187653"/>
            <a:chOff x="6328049" y="2969564"/>
            <a:chExt cx="738020" cy="187653"/>
          </a:xfrm>
        </p:grpSpPr>
        <p:cxnSp>
          <p:nvCxnSpPr>
            <p:cNvPr id="14" name="Straight Arrow Connector 13"/>
            <p:cNvCxnSpPr/>
            <p:nvPr/>
          </p:nvCxnSpPr>
          <p:spPr>
            <a:xfrm>
              <a:off x="6466086" y="306339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6328049" y="2969564"/>
              <a:ext cx="165634" cy="187653"/>
            </a:xfrm>
            <a:prstGeom prst="rect">
              <a:avLst/>
            </a:prstGeom>
            <a:solidFill>
              <a:srgbClr val="C4112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26975" y="3987963"/>
            <a:ext cx="738020" cy="187653"/>
            <a:chOff x="6452852" y="3513322"/>
            <a:chExt cx="738020" cy="187653"/>
          </a:xfrm>
        </p:grpSpPr>
        <p:cxnSp>
          <p:nvCxnSpPr>
            <p:cNvPr id="17" name="Straight Arrow Connector 16"/>
            <p:cNvCxnSpPr/>
            <p:nvPr/>
          </p:nvCxnSpPr>
          <p:spPr>
            <a:xfrm>
              <a:off x="6590889" y="360714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6452852" y="3513322"/>
              <a:ext cx="165634" cy="187653"/>
            </a:xfrm>
            <a:prstGeom prst="rect">
              <a:avLst/>
            </a:prstGeom>
            <a:solidFill>
              <a:srgbClr val="E478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26975" y="3564762"/>
            <a:ext cx="738020" cy="187653"/>
            <a:chOff x="6480449" y="3913941"/>
            <a:chExt cx="738020" cy="187653"/>
          </a:xfrm>
        </p:grpSpPr>
        <p:cxnSp>
          <p:nvCxnSpPr>
            <p:cNvPr id="20" name="Straight Arrow Connector 19"/>
            <p:cNvCxnSpPr/>
            <p:nvPr/>
          </p:nvCxnSpPr>
          <p:spPr>
            <a:xfrm>
              <a:off x="6618486" y="4007767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/>
            <p:cNvSpPr/>
            <p:nvPr/>
          </p:nvSpPr>
          <p:spPr>
            <a:xfrm>
              <a:off x="6480449" y="3913941"/>
              <a:ext cx="165634" cy="187653"/>
            </a:xfrm>
            <a:prstGeom prst="rect">
              <a:avLst/>
            </a:prstGeom>
            <a:solidFill>
              <a:srgbClr val="1088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2" name="Group 21"/>
          <p:cNvGrpSpPr/>
          <p:nvPr/>
        </p:nvGrpSpPr>
        <p:grpSpPr>
          <a:xfrm rot="10800000">
            <a:off x="1399074" y="3141174"/>
            <a:ext cx="738020" cy="187653"/>
            <a:chOff x="6355646" y="1812924"/>
            <a:chExt cx="738020" cy="187653"/>
          </a:xfrm>
        </p:grpSpPr>
        <p:cxnSp>
          <p:nvCxnSpPr>
            <p:cNvPr id="23" name="Straight Arrow Connector 22"/>
            <p:cNvCxnSpPr/>
            <p:nvPr/>
          </p:nvCxnSpPr>
          <p:spPr>
            <a:xfrm>
              <a:off x="6493683" y="190675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355646" y="1812924"/>
              <a:ext cx="165634" cy="187653"/>
            </a:xfrm>
            <a:prstGeom prst="rect">
              <a:avLst/>
            </a:prstGeom>
            <a:solidFill>
              <a:srgbClr val="1B276E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5" name="Group 24"/>
          <p:cNvGrpSpPr/>
          <p:nvPr/>
        </p:nvGrpSpPr>
        <p:grpSpPr>
          <a:xfrm rot="10800000">
            <a:off x="1399074" y="4410775"/>
            <a:ext cx="738020" cy="187653"/>
            <a:chOff x="6480449" y="2356682"/>
            <a:chExt cx="738020" cy="187653"/>
          </a:xfrm>
        </p:grpSpPr>
        <p:cxnSp>
          <p:nvCxnSpPr>
            <p:cNvPr id="26" name="Straight Arrow Connector 25"/>
            <p:cNvCxnSpPr/>
            <p:nvPr/>
          </p:nvCxnSpPr>
          <p:spPr>
            <a:xfrm>
              <a:off x="6618486" y="245050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6480449" y="2356682"/>
              <a:ext cx="165634" cy="187653"/>
            </a:xfrm>
            <a:prstGeom prst="rect">
              <a:avLst/>
            </a:prstGeom>
            <a:solidFill>
              <a:srgbClr val="008DCA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/>
          <p:cNvGrpSpPr/>
          <p:nvPr/>
        </p:nvGrpSpPr>
        <p:grpSpPr>
          <a:xfrm rot="10800000">
            <a:off x="1399074" y="2717973"/>
            <a:ext cx="738020" cy="187653"/>
            <a:chOff x="6328049" y="2969564"/>
            <a:chExt cx="738020" cy="187653"/>
          </a:xfrm>
        </p:grpSpPr>
        <p:cxnSp>
          <p:nvCxnSpPr>
            <p:cNvPr id="29" name="Straight Arrow Connector 28"/>
            <p:cNvCxnSpPr/>
            <p:nvPr/>
          </p:nvCxnSpPr>
          <p:spPr>
            <a:xfrm>
              <a:off x="6466086" y="3063390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/>
            <p:cNvSpPr/>
            <p:nvPr/>
          </p:nvSpPr>
          <p:spPr>
            <a:xfrm>
              <a:off x="6328049" y="2969564"/>
              <a:ext cx="165634" cy="187653"/>
            </a:xfrm>
            <a:prstGeom prst="rect">
              <a:avLst/>
            </a:prstGeom>
            <a:solidFill>
              <a:srgbClr val="C4112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/>
          <p:cNvGrpSpPr/>
          <p:nvPr/>
        </p:nvGrpSpPr>
        <p:grpSpPr>
          <a:xfrm rot="10800000">
            <a:off x="1399074" y="3987576"/>
            <a:ext cx="738020" cy="187653"/>
            <a:chOff x="6452852" y="3513322"/>
            <a:chExt cx="738020" cy="187653"/>
          </a:xfrm>
        </p:grpSpPr>
        <p:cxnSp>
          <p:nvCxnSpPr>
            <p:cNvPr id="32" name="Straight Arrow Connector 31"/>
            <p:cNvCxnSpPr/>
            <p:nvPr/>
          </p:nvCxnSpPr>
          <p:spPr>
            <a:xfrm>
              <a:off x="6590889" y="3607148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/>
            <p:cNvSpPr/>
            <p:nvPr/>
          </p:nvSpPr>
          <p:spPr>
            <a:xfrm>
              <a:off x="6452852" y="3513322"/>
              <a:ext cx="165634" cy="187653"/>
            </a:xfrm>
            <a:prstGeom prst="rect">
              <a:avLst/>
            </a:prstGeom>
            <a:solidFill>
              <a:srgbClr val="E47822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4" name="Group 33"/>
          <p:cNvGrpSpPr/>
          <p:nvPr/>
        </p:nvGrpSpPr>
        <p:grpSpPr>
          <a:xfrm rot="10800000">
            <a:off x="1399074" y="3564375"/>
            <a:ext cx="738020" cy="187653"/>
            <a:chOff x="6480449" y="3913941"/>
            <a:chExt cx="738020" cy="187653"/>
          </a:xfrm>
        </p:grpSpPr>
        <p:cxnSp>
          <p:nvCxnSpPr>
            <p:cNvPr id="35" name="Straight Arrow Connector 34"/>
            <p:cNvCxnSpPr/>
            <p:nvPr/>
          </p:nvCxnSpPr>
          <p:spPr>
            <a:xfrm>
              <a:off x="6618486" y="4007767"/>
              <a:ext cx="599983" cy="0"/>
            </a:xfrm>
            <a:prstGeom prst="straightConnector1">
              <a:avLst/>
            </a:prstGeom>
            <a:ln>
              <a:solidFill>
                <a:srgbClr val="7F7F7F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>
            <a:xfrm>
              <a:off x="6480449" y="3913941"/>
              <a:ext cx="165634" cy="187653"/>
            </a:xfrm>
            <a:prstGeom prst="rect">
              <a:avLst/>
            </a:prstGeom>
            <a:solidFill>
              <a:srgbClr val="108837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95165" y="1465651"/>
            <a:ext cx="6426559" cy="3646334"/>
            <a:chOff x="2595165" y="1465651"/>
            <a:chExt cx="6426559" cy="3646334"/>
          </a:xfrm>
        </p:grpSpPr>
        <p:pic>
          <p:nvPicPr>
            <p:cNvPr id="40" name="Picture 39" descr="Screenshot 2018-07-16 16.40.5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79710" y="2020624"/>
              <a:ext cx="5360690" cy="846016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2709881" y="2960853"/>
              <a:ext cx="2739415" cy="171008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5808445" y="2953083"/>
              <a:ext cx="3015280" cy="178778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14290" y="3191258"/>
              <a:ext cx="1180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contig</a:t>
              </a:r>
              <a:r>
                <a:rPr lang="en-US" sz="2400" dirty="0" smtClean="0"/>
                <a:t> 1</a:t>
              </a:r>
              <a:endParaRPr lang="en-US" sz="2400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6789201" y="3191258"/>
              <a:ext cx="118073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/>
                <a:t>contig</a:t>
              </a:r>
              <a:r>
                <a:rPr lang="en-US" sz="2400" dirty="0" smtClean="0"/>
                <a:t> 2</a:t>
              </a:r>
              <a:endParaRPr lang="en-US" sz="2400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2595165" y="4527209"/>
              <a:ext cx="6426559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dirty="0" smtClean="0"/>
                <a:t>scaffolding two </a:t>
              </a:r>
              <a:r>
                <a:rPr lang="en-US" sz="3200" dirty="0" err="1" smtClean="0"/>
                <a:t>contigs</a:t>
              </a:r>
              <a:r>
                <a:rPr lang="en-US" sz="3200" dirty="0" smtClean="0"/>
                <a:t> to a sequence</a:t>
              </a:r>
              <a:endParaRPr lang="en-US" sz="3200" dirty="0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440211" y="1465651"/>
              <a:ext cx="24423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LIEP scaffolding</a:t>
              </a:r>
              <a:endParaRPr lang="en-US" sz="2800" dirty="0"/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261460" y="1626854"/>
            <a:ext cx="21545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/>
              <a:t>Long Distance End Pairs (LIEP)</a:t>
            </a:r>
            <a:endParaRPr lang="en-US" sz="2400" dirty="0"/>
          </a:p>
        </p:txBody>
      </p:sp>
      <p:sp>
        <p:nvSpPr>
          <p:cNvPr id="44" name="TextBox 43"/>
          <p:cNvSpPr txBox="1"/>
          <p:nvPr/>
        </p:nvSpPr>
        <p:spPr>
          <a:xfrm>
            <a:off x="337663" y="4912243"/>
            <a:ext cx="201021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8000"/>
                </a:solidFill>
              </a:rPr>
              <a:t>~95% </a:t>
            </a:r>
            <a:r>
              <a:rPr lang="en-US" dirty="0"/>
              <a:t>are </a:t>
            </a:r>
            <a:r>
              <a:rPr lang="en-US" dirty="0" smtClean="0"/>
              <a:t>long-distance read pairs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886FFA-6B8F-6844-B24E-EB860EB0BCD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5270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505" y="274638"/>
            <a:ext cx="8889321" cy="748296"/>
          </a:xfrm>
        </p:spPr>
        <p:txBody>
          <a:bodyPr/>
          <a:lstStyle/>
          <a:p>
            <a:r>
              <a:rPr lang="en-US" dirty="0" err="1" smtClean="0"/>
              <a:t>MoT</a:t>
            </a:r>
            <a:r>
              <a:rPr lang="en-US" dirty="0" smtClean="0"/>
              <a:t> B71 final assembly vs. MG8 (70-15, </a:t>
            </a:r>
            <a:r>
              <a:rPr lang="en-US" i="1" dirty="0" smtClean="0"/>
              <a:t>rice</a:t>
            </a:r>
            <a:r>
              <a:rPr lang="en-US" dirty="0" smtClean="0"/>
              <a:t> strain)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B4999F-CC5F-914B-9869-B9B0A7479DAE}" type="slidenum">
              <a:rPr lang="en-US" smtClean="0"/>
              <a:t>42</a:t>
            </a:fld>
            <a:endParaRPr lang="en-US" dirty="0"/>
          </a:p>
        </p:txBody>
      </p:sp>
      <p:pic>
        <p:nvPicPr>
          <p:cNvPr id="6" name="Picture 5" descr="3o-B71Ref1toMG8.nucmer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4154" y="1110767"/>
            <a:ext cx="5387732" cy="53877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47416" y="6426643"/>
            <a:ext cx="26212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&gt;10 kb overlap and &gt;95% identity</a:t>
            </a:r>
            <a:endParaRPr lang="en-US" sz="1400" dirty="0"/>
          </a:p>
        </p:txBody>
      </p:sp>
      <p:sp>
        <p:nvSpPr>
          <p:cNvPr id="3" name="Oval 2"/>
          <p:cNvSpPr/>
          <p:nvPr/>
        </p:nvSpPr>
        <p:spPr>
          <a:xfrm>
            <a:off x="4320707" y="370175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5982486" y="2327524"/>
            <a:ext cx="226706" cy="320449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6914702" y="2921963"/>
            <a:ext cx="290473" cy="192104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8127667" y="2830770"/>
            <a:ext cx="344514" cy="209405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4743314" y="3271738"/>
            <a:ext cx="273177" cy="1191843"/>
          </a:xfrm>
          <a:prstGeom prst="ellipse">
            <a:avLst/>
          </a:prstGeom>
          <a:solidFill>
            <a:srgbClr val="FFFF00">
              <a:alpha val="20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Table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4226832"/>
              </p:ext>
            </p:extLst>
          </p:nvPr>
        </p:nvGraphicFramePr>
        <p:xfrm>
          <a:off x="336742" y="1508358"/>
          <a:ext cx="2127093" cy="4603755"/>
        </p:xfrm>
        <a:graphic>
          <a:graphicData uri="http://schemas.openxmlformats.org/drawingml/2006/table">
            <a:tbl>
              <a:tblPr/>
              <a:tblGrid>
                <a:gridCol w="817252"/>
                <a:gridCol w="1309841"/>
              </a:tblGrid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</a:t>
                      </a:r>
                      <a:endParaRPr 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Length (</a:t>
                      </a:r>
                      <a:r>
                        <a:rPr lang="en-US" sz="2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bp</a:t>
                      </a:r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)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6,442,091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7,902,655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8,206,304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5,402,116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4,442,877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chr6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6,090,985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chr7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 4,042,640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scaf1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941,816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scaf2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739,928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scaf3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104,670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scaf4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74,396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41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scaf5</a:t>
                      </a:r>
                    </a:p>
                  </a:txBody>
                  <a:tcPr marL="12700" marR="12700"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2000" b="0" i="0" u="none" strike="noStrike" dirty="0">
                          <a:solidFill>
                            <a:srgbClr val="0000FF"/>
                          </a:solidFill>
                          <a:effectLst/>
                          <a:latin typeface="Calibri"/>
                        </a:rPr>
                        <a:t> 69,131 </a:t>
                      </a:r>
                    </a:p>
                  </a:txBody>
                  <a:tcPr marT="12700" marB="0"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80079" y="5923832"/>
            <a:ext cx="20697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rice</a:t>
            </a:r>
            <a:r>
              <a:rPr lang="en-US" dirty="0" smtClean="0"/>
              <a:t> </a:t>
            </a:r>
            <a:r>
              <a:rPr lang="en-US" sz="1200" dirty="0" smtClean="0"/>
              <a:t>blast fungal reference</a:t>
            </a:r>
            <a:endParaRPr 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2697099" y="2790901"/>
            <a:ext cx="13012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Wheat</a:t>
            </a:r>
            <a:endParaRPr lang="en-US" dirty="0"/>
          </a:p>
          <a:p>
            <a:r>
              <a:rPr lang="en-US" sz="1200" dirty="0" smtClean="0"/>
              <a:t>blast fungal strain</a:t>
            </a:r>
            <a:endParaRPr lang="en-US" sz="1200" dirty="0"/>
          </a:p>
        </p:txBody>
      </p:sp>
      <p:sp>
        <p:nvSpPr>
          <p:cNvPr id="16" name="Oval 15"/>
          <p:cNvSpPr/>
          <p:nvPr/>
        </p:nvSpPr>
        <p:spPr>
          <a:xfrm>
            <a:off x="116970" y="3927217"/>
            <a:ext cx="2598548" cy="2626332"/>
          </a:xfrm>
          <a:prstGeom prst="ellipse">
            <a:avLst/>
          </a:prstGeom>
          <a:solidFill>
            <a:schemeClr val="accent6">
              <a:lumMod val="20000"/>
              <a:lumOff val="80000"/>
              <a:alpha val="20000"/>
            </a:schemeClr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864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2" grpId="0" animBg="1"/>
      <p:bldP spid="13" grpId="0" animBg="1"/>
      <p:bldP spid="14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alignment tool behind QUAST - </a:t>
            </a:r>
            <a:r>
              <a:rPr lang="en-US" dirty="0" err="1" smtClean="0"/>
              <a:t>Nucmer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291166"/>
            <a:ext cx="5194300" cy="4229101"/>
          </a:xfrm>
        </p:spPr>
        <p:txBody>
          <a:bodyPr/>
          <a:lstStyle/>
          <a:p>
            <a:r>
              <a:rPr lang="en-US" b="1" dirty="0" err="1" smtClean="0">
                <a:solidFill>
                  <a:schemeClr val="tx2">
                    <a:lumMod val="75000"/>
                  </a:schemeClr>
                </a:solidFill>
              </a:rPr>
              <a:t>Nucmer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a user</a:t>
            </a:r>
            <a:r>
              <a:rPr lang="en-US" dirty="0"/>
              <a:t>-friendly alignment </a:t>
            </a:r>
            <a:r>
              <a:rPr lang="en-US" dirty="0" smtClean="0"/>
              <a:t>script of the </a:t>
            </a:r>
            <a:r>
              <a:rPr lang="en-US" dirty="0" err="1" smtClean="0"/>
              <a:t>MUMmer</a:t>
            </a:r>
            <a:r>
              <a:rPr lang="en-US" dirty="0" smtClean="0"/>
              <a:t> software package for DNA </a:t>
            </a:r>
            <a:r>
              <a:rPr lang="en-US" dirty="0"/>
              <a:t>sequence </a:t>
            </a:r>
            <a:r>
              <a:rPr lang="en-US" dirty="0" smtClean="0"/>
              <a:t>alignment.</a:t>
            </a:r>
          </a:p>
          <a:p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instance, a very common use for </a:t>
            </a:r>
            <a:r>
              <a:rPr lang="en-US" dirty="0" err="1" smtClean="0"/>
              <a:t>Nucmer</a:t>
            </a:r>
            <a:r>
              <a:rPr lang="en-US" dirty="0" smtClean="0"/>
              <a:t> </a:t>
            </a:r>
            <a:r>
              <a:rPr lang="en-US" dirty="0"/>
              <a:t>is to determine the position and orientation of a set of sequence </a:t>
            </a:r>
            <a:r>
              <a:rPr lang="en-US" dirty="0" err="1"/>
              <a:t>contigs</a:t>
            </a:r>
            <a:r>
              <a:rPr lang="en-US" dirty="0"/>
              <a:t> in relation to a </a:t>
            </a:r>
            <a:r>
              <a:rPr lang="en-US" dirty="0" smtClean="0"/>
              <a:t>reference genome sequence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4735" y="1960034"/>
            <a:ext cx="3764646" cy="2781299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6298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Citations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57200" y="1161452"/>
            <a:ext cx="8229600" cy="5372762"/>
          </a:xfrm>
        </p:spPr>
        <p:txBody>
          <a:bodyPr/>
          <a:lstStyle/>
          <a:p>
            <a:r>
              <a:rPr lang="en-US" dirty="0"/>
              <a:t>Berger, B., J. </a:t>
            </a:r>
            <a:r>
              <a:rPr lang="en-US" dirty="0" err="1"/>
              <a:t>Peng</a:t>
            </a:r>
            <a:r>
              <a:rPr lang="en-US" dirty="0"/>
              <a:t> and M. Singh, 2013 Computational solutions for </a:t>
            </a:r>
            <a:r>
              <a:rPr lang="en-US" dirty="0" err="1"/>
              <a:t>omics</a:t>
            </a:r>
            <a:r>
              <a:rPr lang="en-US" dirty="0"/>
              <a:t> data. Nature Reviews Genetics 14</a:t>
            </a:r>
            <a:r>
              <a:rPr lang="en-US" b="1" dirty="0"/>
              <a:t>:</a:t>
            </a:r>
            <a:r>
              <a:rPr lang="en-US" dirty="0"/>
              <a:t> 333-346</a:t>
            </a:r>
            <a:r>
              <a:rPr lang="en-US" dirty="0" smtClean="0"/>
              <a:t>.</a:t>
            </a:r>
          </a:p>
          <a:p>
            <a:r>
              <a:rPr lang="en-US" dirty="0" err="1"/>
              <a:t>Compeau</a:t>
            </a:r>
            <a:r>
              <a:rPr lang="en-US" dirty="0"/>
              <a:t>, P. E. C., P. A. </a:t>
            </a:r>
            <a:r>
              <a:rPr lang="en-US" dirty="0" err="1"/>
              <a:t>Pevzner</a:t>
            </a:r>
            <a:r>
              <a:rPr lang="en-US" dirty="0"/>
              <a:t> and G. </a:t>
            </a:r>
            <a:r>
              <a:rPr lang="en-US" dirty="0" err="1"/>
              <a:t>Tesler</a:t>
            </a:r>
            <a:r>
              <a:rPr lang="en-US" dirty="0"/>
              <a:t>, 2011 How to apply de </a:t>
            </a:r>
            <a:r>
              <a:rPr lang="en-US" dirty="0" err="1"/>
              <a:t>Bruijn</a:t>
            </a:r>
            <a:r>
              <a:rPr lang="en-US" dirty="0"/>
              <a:t> graphs to genome assembly. Nature Biotechnology 29</a:t>
            </a:r>
            <a:r>
              <a:rPr lang="en-US" b="1" dirty="0"/>
              <a:t>:</a:t>
            </a:r>
            <a:r>
              <a:rPr lang="en-US" dirty="0"/>
              <a:t> 987-991</a:t>
            </a:r>
            <a:r>
              <a:rPr lang="en-US" dirty="0" smtClean="0"/>
              <a:t>.</a:t>
            </a:r>
          </a:p>
          <a:p>
            <a:r>
              <a:rPr lang="en-US" dirty="0" err="1"/>
              <a:t>Nagarajan</a:t>
            </a:r>
            <a:r>
              <a:rPr lang="en-US" dirty="0"/>
              <a:t>, N., and M. Pop, 2013 Sequence assembly demystified. Nature Reviews Genetics 14</a:t>
            </a:r>
            <a:r>
              <a:rPr lang="en-US" b="1" dirty="0"/>
              <a:t>:</a:t>
            </a:r>
            <a:r>
              <a:rPr lang="en-US" dirty="0"/>
              <a:t> 157-167</a:t>
            </a:r>
            <a:r>
              <a:rPr lang="en-US" dirty="0" smtClean="0"/>
              <a:t>.</a:t>
            </a:r>
          </a:p>
          <a:p>
            <a:r>
              <a:rPr lang="en-US" dirty="0"/>
              <a:t>Miller, J. R., S. </a:t>
            </a:r>
            <a:r>
              <a:rPr lang="en-US" dirty="0" err="1"/>
              <a:t>Koren</a:t>
            </a:r>
            <a:r>
              <a:rPr lang="en-US" dirty="0"/>
              <a:t> and G. Sutton, 2010 Assembly algorithms for next-generation sequencing data. Genomics 95</a:t>
            </a:r>
            <a:r>
              <a:rPr lang="en-US" b="1" dirty="0"/>
              <a:t>:</a:t>
            </a:r>
            <a:r>
              <a:rPr lang="en-US" dirty="0"/>
              <a:t> 315-327</a:t>
            </a:r>
            <a:r>
              <a:rPr lang="en-US" dirty="0" smtClean="0"/>
              <a:t>.</a:t>
            </a:r>
          </a:p>
          <a:p>
            <a:r>
              <a:rPr lang="en-US" dirty="0" err="1"/>
              <a:t>Gurevich</a:t>
            </a:r>
            <a:r>
              <a:rPr lang="en-US" dirty="0"/>
              <a:t>, A., V. </a:t>
            </a:r>
            <a:r>
              <a:rPr lang="en-US" dirty="0" err="1"/>
              <a:t>Saveliev</a:t>
            </a:r>
            <a:r>
              <a:rPr lang="en-US" dirty="0"/>
              <a:t>, N. </a:t>
            </a:r>
            <a:r>
              <a:rPr lang="en-US" dirty="0" err="1"/>
              <a:t>Vyahhi</a:t>
            </a:r>
            <a:r>
              <a:rPr lang="en-US" dirty="0"/>
              <a:t> and G. </a:t>
            </a:r>
            <a:r>
              <a:rPr lang="en-US" dirty="0" err="1"/>
              <a:t>Tesler</a:t>
            </a:r>
            <a:r>
              <a:rPr lang="en-US" dirty="0"/>
              <a:t>, 2013 QUAST: quality assessment tool for genome assemblies. Bioinformatics 29</a:t>
            </a:r>
            <a:r>
              <a:rPr lang="en-US" b="1" dirty="0"/>
              <a:t>:</a:t>
            </a:r>
            <a:r>
              <a:rPr lang="en-US" dirty="0"/>
              <a:t> 1072-1075</a:t>
            </a:r>
            <a:r>
              <a:rPr lang="en-US" dirty="0" smtClean="0"/>
              <a:t>.</a:t>
            </a:r>
            <a:endParaRPr lang="en-US" dirty="0" smtClean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1295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457155" y="121221"/>
            <a:ext cx="8229600" cy="603254"/>
          </a:xfrm>
        </p:spPr>
        <p:txBody>
          <a:bodyPr/>
          <a:lstStyle/>
          <a:p>
            <a:r>
              <a:rPr lang="en-US" dirty="0" smtClean="0"/>
              <a:t>Genome assembly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2646761" y="1081784"/>
            <a:ext cx="5562178" cy="1971845"/>
            <a:chOff x="906919" y="4058819"/>
            <a:chExt cx="5562178" cy="1971845"/>
          </a:xfrm>
        </p:grpSpPr>
        <p:cxnSp>
          <p:nvCxnSpPr>
            <p:cNvPr id="4" name="Straight Connector 3"/>
            <p:cNvCxnSpPr/>
            <p:nvPr/>
          </p:nvCxnSpPr>
          <p:spPr>
            <a:xfrm>
              <a:off x="9782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/>
            <p:cNvCxnSpPr/>
            <p:nvPr/>
          </p:nvCxnSpPr>
          <p:spPr>
            <a:xfrm>
              <a:off x="1130741" y="46785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/>
            <p:cNvCxnSpPr/>
            <p:nvPr/>
          </p:nvCxnSpPr>
          <p:spPr>
            <a:xfrm>
              <a:off x="1364038" y="455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>
              <a:off x="978291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906919" y="45527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26605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16751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90848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1522741" y="40693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1370291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026508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1973788" y="47966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1588041" y="46743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1797062" y="45314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911305" y="439831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1980041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1364269" y="50148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1597566" y="491254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1211819" y="47901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1603819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24360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2588524" y="4548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21821" y="44294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436074" y="43070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364702" y="44314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2227608" y="40726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31329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>
              <a:off x="2750449" y="4109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2028849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2828074" y="42964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2484291" y="48153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3216638" y="49247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3045824" y="45444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/>
            <p:cNvCxnSpPr/>
            <p:nvPr/>
          </p:nvCxnSpPr>
          <p:spPr>
            <a:xfrm>
              <a:off x="3198274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/>
            <p:cNvCxnSpPr/>
            <p:nvPr/>
          </p:nvCxnSpPr>
          <p:spPr>
            <a:xfrm>
              <a:off x="2216205" y="45750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>
              <a:off x="2216205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/>
            <p:nvPr/>
          </p:nvCxnSpPr>
          <p:spPr>
            <a:xfrm>
              <a:off x="2822052" y="49105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3055349" y="48082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669602" y="46858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/>
            <p:cNvCxnSpPr/>
            <p:nvPr/>
          </p:nvCxnSpPr>
          <p:spPr>
            <a:xfrm>
              <a:off x="3061602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/>
            <p:cNvCxnSpPr/>
            <p:nvPr/>
          </p:nvCxnSpPr>
          <p:spPr>
            <a:xfrm>
              <a:off x="11458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1298348" y="56944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1531645" y="55921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>
              <a:off x="1145898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>
              <a:off x="1074526" y="55941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143366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/>
            <p:cNvCxnSpPr/>
            <p:nvPr/>
          </p:nvCxnSpPr>
          <p:spPr>
            <a:xfrm>
              <a:off x="18427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207609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/>
            <p:cNvCxnSpPr/>
            <p:nvPr/>
          </p:nvCxnSpPr>
          <p:spPr>
            <a:xfrm>
              <a:off x="1690348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537898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/>
            <p:cNvCxnSpPr/>
            <p:nvPr/>
          </p:nvCxnSpPr>
          <p:spPr>
            <a:xfrm>
              <a:off x="1194115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2141395" y="581253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/>
            <p:cNvCxnSpPr/>
            <p:nvPr/>
          </p:nvCxnSpPr>
          <p:spPr>
            <a:xfrm>
              <a:off x="1755648" y="5690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964669" y="55728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/>
            <p:cNvCxnSpPr/>
            <p:nvPr/>
          </p:nvCxnSpPr>
          <p:spPr>
            <a:xfrm>
              <a:off x="2078912" y="54567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2147648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1531876" y="6030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1765173" y="59283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379426" y="58060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1771426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26036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/>
            <p:cNvCxnSpPr/>
            <p:nvPr/>
          </p:nvCxnSpPr>
          <p:spPr>
            <a:xfrm>
              <a:off x="2756131" y="5590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/>
            <p:cNvCxnSpPr/>
            <p:nvPr/>
          </p:nvCxnSpPr>
          <p:spPr>
            <a:xfrm>
              <a:off x="2989428" y="54878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2603681" y="53655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/>
            <p:nvPr/>
          </p:nvCxnSpPr>
          <p:spPr>
            <a:xfrm>
              <a:off x="2532309" y="54898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/>
            <p:cNvCxnSpPr/>
            <p:nvPr/>
          </p:nvCxnSpPr>
          <p:spPr>
            <a:xfrm>
              <a:off x="2395215" y="51311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/>
            <p:cNvCxnSpPr/>
            <p:nvPr/>
          </p:nvCxnSpPr>
          <p:spPr>
            <a:xfrm>
              <a:off x="33005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/>
            <p:cNvCxnSpPr/>
            <p:nvPr/>
          </p:nvCxnSpPr>
          <p:spPr>
            <a:xfrm>
              <a:off x="2918056" y="51682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/>
            <p:cNvCxnSpPr/>
            <p:nvPr/>
          </p:nvCxnSpPr>
          <p:spPr>
            <a:xfrm>
              <a:off x="2651898" y="50087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2995681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2651898" y="583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3384245" y="59405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3213431" y="5585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3365881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2383812" y="56165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/>
            <p:cNvCxnSpPr/>
            <p:nvPr/>
          </p:nvCxnSpPr>
          <p:spPr>
            <a:xfrm>
              <a:off x="2383812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/>
            <p:cNvCxnSpPr/>
            <p:nvPr/>
          </p:nvCxnSpPr>
          <p:spPr>
            <a:xfrm>
              <a:off x="2989659" y="59263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/>
            <p:cNvCxnSpPr/>
            <p:nvPr/>
          </p:nvCxnSpPr>
          <p:spPr>
            <a:xfrm>
              <a:off x="3222956" y="582411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/>
            <p:cNvCxnSpPr/>
            <p:nvPr/>
          </p:nvCxnSpPr>
          <p:spPr>
            <a:xfrm>
              <a:off x="2837209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>
              <a:off x="3229209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/>
            <p:cNvCxnSpPr/>
            <p:nvPr/>
          </p:nvCxnSpPr>
          <p:spPr>
            <a:xfrm>
              <a:off x="1148736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>
              <a:off x="37582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/>
            <p:cNvCxnSpPr/>
            <p:nvPr/>
          </p:nvCxnSpPr>
          <p:spPr>
            <a:xfrm>
              <a:off x="3910693" y="46680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/>
            <p:nvPr/>
          </p:nvCxnSpPr>
          <p:spPr>
            <a:xfrm>
              <a:off x="4143990" y="454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3758243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3686871" y="45421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404601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44551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468844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4302693" y="40588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4150243" y="43902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3806460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/>
            <p:cNvCxnSpPr/>
            <p:nvPr/>
          </p:nvCxnSpPr>
          <p:spPr>
            <a:xfrm>
              <a:off x="4753740" y="478613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4367993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4577014" y="45208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4691257" y="43877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4759993" y="4653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4144221" y="50042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/>
            <p:cNvCxnSpPr/>
            <p:nvPr/>
          </p:nvCxnSpPr>
          <p:spPr>
            <a:xfrm>
              <a:off x="4377518" y="490198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/>
            <p:cNvCxnSpPr/>
            <p:nvPr/>
          </p:nvCxnSpPr>
          <p:spPr>
            <a:xfrm>
              <a:off x="3991771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/>
            <p:cNvCxnSpPr/>
            <p:nvPr/>
          </p:nvCxnSpPr>
          <p:spPr>
            <a:xfrm>
              <a:off x="3536695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/>
            <p:cNvCxnSpPr/>
            <p:nvPr/>
          </p:nvCxnSpPr>
          <p:spPr>
            <a:xfrm>
              <a:off x="52160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5368476" y="4538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>
            <a:xfrm>
              <a:off x="5601773" y="44188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/>
            <p:cNvCxnSpPr/>
            <p:nvPr/>
          </p:nvCxnSpPr>
          <p:spPr>
            <a:xfrm>
              <a:off x="3702028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>
            <a:xfrm>
              <a:off x="5144654" y="44208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>
            <a:xfrm>
              <a:off x="5007560" y="40621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>
            <a:xfrm>
              <a:off x="59129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>
            <a:xfrm>
              <a:off x="5530401" y="4099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>
            <a:xfrm>
              <a:off x="4808801" y="50172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>
            <a:xfrm>
              <a:off x="5608026" y="42859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>
            <a:xfrm>
              <a:off x="5264243" y="48048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>
            <a:xfrm>
              <a:off x="5996590" y="4914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>
            <a:xfrm>
              <a:off x="5825776" y="45339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>
            <a:xfrm>
              <a:off x="5978226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Connector 118"/>
            <p:cNvCxnSpPr/>
            <p:nvPr/>
          </p:nvCxnSpPr>
          <p:spPr>
            <a:xfrm>
              <a:off x="4996157" y="45645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Connector 119"/>
            <p:cNvCxnSpPr/>
            <p:nvPr/>
          </p:nvCxnSpPr>
          <p:spPr>
            <a:xfrm>
              <a:off x="4996157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5602004" y="48999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835301" y="479771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449554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841554" y="4664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39258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4078300" y="56838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4311597" y="55815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3925850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3854478" y="55835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421361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>
              <a:off x="46227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485604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4470300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4317850" y="54486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3974067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4921347" y="58019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4535600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>
              <a:off x="4744621" y="55623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858864" y="54462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4927600" y="56690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4311828" y="60201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4545125" y="59178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4159378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4551378" y="57848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3836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3670781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>
              <a:off x="5769380" y="54773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>
              <a:off x="5383633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5312261" y="54793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175167" y="51205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60805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698008" y="51577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431850" y="49982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775633" y="53443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431850" y="58206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6164197" y="59300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>
              <a:off x="5993383" y="5575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>
              <a:off x="6145833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5163764" y="56059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>
              <a:off x="5163764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5769611" y="59158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>
              <a:off x="6002908" y="581355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>
              <a:off x="5617161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6009161" y="56806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3928688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3458466" y="47004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7" name="Group 166"/>
          <p:cNvGrpSpPr/>
          <p:nvPr/>
        </p:nvGrpSpPr>
        <p:grpSpPr>
          <a:xfrm>
            <a:off x="2294705" y="1281250"/>
            <a:ext cx="5562178" cy="1971845"/>
            <a:chOff x="906919" y="4058819"/>
            <a:chExt cx="5562178" cy="1971845"/>
          </a:xfrm>
        </p:grpSpPr>
        <p:cxnSp>
          <p:nvCxnSpPr>
            <p:cNvPr id="168" name="Straight Connector 167"/>
            <p:cNvCxnSpPr/>
            <p:nvPr/>
          </p:nvCxnSpPr>
          <p:spPr>
            <a:xfrm>
              <a:off x="9782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1130741" y="46785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1364038" y="455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978291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>
              <a:off x="906919" y="45527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126605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1675191" y="42940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1908488" y="41917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1522741" y="40693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1370291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1026508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1973788" y="47966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>
              <a:off x="1588041" y="46743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1797062" y="45314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1911305" y="439831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1980041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1364269" y="50148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1597566" y="491254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1211819" y="47901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1603819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24360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>
              <a:off x="2588524" y="4548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>
              <a:off x="2821821" y="44294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2436074" y="43070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2364702" y="44314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2227608" y="40726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3132974" y="41897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2750449" y="4109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2028849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Straight Connector 196"/>
            <p:cNvCxnSpPr/>
            <p:nvPr/>
          </p:nvCxnSpPr>
          <p:spPr>
            <a:xfrm>
              <a:off x="2828074" y="42964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Connector 197"/>
            <p:cNvCxnSpPr/>
            <p:nvPr/>
          </p:nvCxnSpPr>
          <p:spPr>
            <a:xfrm>
              <a:off x="2484291" y="48153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/>
            <p:nvPr/>
          </p:nvCxnSpPr>
          <p:spPr>
            <a:xfrm>
              <a:off x="3216638" y="49247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Straight Connector 199"/>
            <p:cNvCxnSpPr/>
            <p:nvPr/>
          </p:nvCxnSpPr>
          <p:spPr>
            <a:xfrm>
              <a:off x="3045824" y="45444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Straight Connector 200"/>
            <p:cNvCxnSpPr/>
            <p:nvPr/>
          </p:nvCxnSpPr>
          <p:spPr>
            <a:xfrm>
              <a:off x="3198274" y="44113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Straight Connector 201"/>
            <p:cNvCxnSpPr/>
            <p:nvPr/>
          </p:nvCxnSpPr>
          <p:spPr>
            <a:xfrm>
              <a:off x="2216205" y="45750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Straight Connector 202"/>
            <p:cNvCxnSpPr/>
            <p:nvPr/>
          </p:nvCxnSpPr>
          <p:spPr>
            <a:xfrm>
              <a:off x="2216205" y="49196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Connector 203"/>
            <p:cNvCxnSpPr/>
            <p:nvPr/>
          </p:nvCxnSpPr>
          <p:spPr>
            <a:xfrm>
              <a:off x="2822052" y="49105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/>
            <p:nvPr/>
          </p:nvCxnSpPr>
          <p:spPr>
            <a:xfrm>
              <a:off x="3055349" y="48082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Straight Connector 205"/>
            <p:cNvCxnSpPr/>
            <p:nvPr/>
          </p:nvCxnSpPr>
          <p:spPr>
            <a:xfrm>
              <a:off x="2669602" y="46858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/>
            <p:nvPr/>
          </p:nvCxnSpPr>
          <p:spPr>
            <a:xfrm>
              <a:off x="3061602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Straight Connector 207"/>
            <p:cNvCxnSpPr/>
            <p:nvPr/>
          </p:nvCxnSpPr>
          <p:spPr>
            <a:xfrm>
              <a:off x="11458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/>
          </p:nvCxnSpPr>
          <p:spPr>
            <a:xfrm>
              <a:off x="1298348" y="56944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Connector 209"/>
            <p:cNvCxnSpPr/>
            <p:nvPr/>
          </p:nvCxnSpPr>
          <p:spPr>
            <a:xfrm>
              <a:off x="1531645" y="55921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Straight Connector 210"/>
            <p:cNvCxnSpPr/>
            <p:nvPr/>
          </p:nvCxnSpPr>
          <p:spPr>
            <a:xfrm>
              <a:off x="1145898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Straight Connector 211"/>
            <p:cNvCxnSpPr/>
            <p:nvPr/>
          </p:nvCxnSpPr>
          <p:spPr>
            <a:xfrm>
              <a:off x="1074526" y="55941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Straight Connector 212"/>
            <p:cNvCxnSpPr/>
            <p:nvPr/>
          </p:nvCxnSpPr>
          <p:spPr>
            <a:xfrm>
              <a:off x="143366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Straight Connector 213"/>
            <p:cNvCxnSpPr/>
            <p:nvPr/>
          </p:nvCxnSpPr>
          <p:spPr>
            <a:xfrm>
              <a:off x="1842798" y="53524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Straight Connector 214"/>
            <p:cNvCxnSpPr/>
            <p:nvPr/>
          </p:nvCxnSpPr>
          <p:spPr>
            <a:xfrm>
              <a:off x="2076095" y="5250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Straight Connector 215"/>
            <p:cNvCxnSpPr/>
            <p:nvPr/>
          </p:nvCxnSpPr>
          <p:spPr>
            <a:xfrm>
              <a:off x="1690348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Straight Connector 216"/>
            <p:cNvCxnSpPr/>
            <p:nvPr/>
          </p:nvCxnSpPr>
          <p:spPr>
            <a:xfrm>
              <a:off x="1537898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/>
            <p:nvPr/>
          </p:nvCxnSpPr>
          <p:spPr>
            <a:xfrm>
              <a:off x="1194115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/>
          </p:nvCxnSpPr>
          <p:spPr>
            <a:xfrm>
              <a:off x="2141395" y="581253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/>
            <p:nvPr/>
          </p:nvCxnSpPr>
          <p:spPr>
            <a:xfrm>
              <a:off x="1755648" y="5690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Straight Connector 220"/>
            <p:cNvCxnSpPr/>
            <p:nvPr/>
          </p:nvCxnSpPr>
          <p:spPr>
            <a:xfrm>
              <a:off x="1964669" y="55728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/>
          </p:nvCxnSpPr>
          <p:spPr>
            <a:xfrm>
              <a:off x="2078912" y="545676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/>
          </p:nvCxnSpPr>
          <p:spPr>
            <a:xfrm>
              <a:off x="2147648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Straight Connector 223"/>
            <p:cNvCxnSpPr/>
            <p:nvPr/>
          </p:nvCxnSpPr>
          <p:spPr>
            <a:xfrm>
              <a:off x="1531876" y="6030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/>
            <p:cNvCxnSpPr/>
            <p:nvPr/>
          </p:nvCxnSpPr>
          <p:spPr>
            <a:xfrm>
              <a:off x="1765173" y="59283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/>
            <p:cNvCxnSpPr/>
            <p:nvPr/>
          </p:nvCxnSpPr>
          <p:spPr>
            <a:xfrm>
              <a:off x="1379426" y="58060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/>
            <p:cNvCxnSpPr/>
            <p:nvPr/>
          </p:nvCxnSpPr>
          <p:spPr>
            <a:xfrm>
              <a:off x="1771426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/>
            <p:cNvCxnSpPr/>
            <p:nvPr/>
          </p:nvCxnSpPr>
          <p:spPr>
            <a:xfrm>
              <a:off x="26036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/>
            <p:cNvCxnSpPr/>
            <p:nvPr/>
          </p:nvCxnSpPr>
          <p:spPr>
            <a:xfrm>
              <a:off x="2756131" y="5590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/>
          </p:nvCxnSpPr>
          <p:spPr>
            <a:xfrm>
              <a:off x="2989428" y="54878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/>
          </p:nvCxnSpPr>
          <p:spPr>
            <a:xfrm>
              <a:off x="2603681" y="53655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/>
          </p:nvCxnSpPr>
          <p:spPr>
            <a:xfrm>
              <a:off x="2532309" y="54898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/>
          </p:nvCxnSpPr>
          <p:spPr>
            <a:xfrm>
              <a:off x="2395215" y="51311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/>
          </p:nvCxnSpPr>
          <p:spPr>
            <a:xfrm>
              <a:off x="3300581" y="52482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/>
            <p:nvPr/>
          </p:nvCxnSpPr>
          <p:spPr>
            <a:xfrm>
              <a:off x="2918056" y="51682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/>
          </p:nvCxnSpPr>
          <p:spPr>
            <a:xfrm>
              <a:off x="2651898" y="500876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/>
          </p:nvCxnSpPr>
          <p:spPr>
            <a:xfrm>
              <a:off x="2995681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/>
            <p:cNvCxnSpPr/>
            <p:nvPr/>
          </p:nvCxnSpPr>
          <p:spPr>
            <a:xfrm>
              <a:off x="2651898" y="583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/>
            <p:cNvCxnSpPr/>
            <p:nvPr/>
          </p:nvCxnSpPr>
          <p:spPr>
            <a:xfrm>
              <a:off x="3384245" y="59405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/>
            <p:cNvCxnSpPr/>
            <p:nvPr/>
          </p:nvCxnSpPr>
          <p:spPr>
            <a:xfrm>
              <a:off x="3213431" y="5585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/>
            <p:cNvCxnSpPr/>
            <p:nvPr/>
          </p:nvCxnSpPr>
          <p:spPr>
            <a:xfrm>
              <a:off x="3365881" y="54697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/>
            <p:cNvCxnSpPr/>
            <p:nvPr/>
          </p:nvCxnSpPr>
          <p:spPr>
            <a:xfrm>
              <a:off x="2383812" y="56165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/>
            <p:cNvCxnSpPr/>
            <p:nvPr/>
          </p:nvCxnSpPr>
          <p:spPr>
            <a:xfrm>
              <a:off x="2383812" y="5935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/>
            <p:cNvCxnSpPr/>
            <p:nvPr/>
          </p:nvCxnSpPr>
          <p:spPr>
            <a:xfrm>
              <a:off x="2989659" y="59263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/>
            <p:cNvCxnSpPr/>
            <p:nvPr/>
          </p:nvCxnSpPr>
          <p:spPr>
            <a:xfrm>
              <a:off x="3222956" y="582411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/>
            <p:cNvCxnSpPr/>
            <p:nvPr/>
          </p:nvCxnSpPr>
          <p:spPr>
            <a:xfrm>
              <a:off x="2837209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/>
            <p:cNvCxnSpPr/>
            <p:nvPr/>
          </p:nvCxnSpPr>
          <p:spPr>
            <a:xfrm>
              <a:off x="3229209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/>
            <p:cNvCxnSpPr/>
            <p:nvPr/>
          </p:nvCxnSpPr>
          <p:spPr>
            <a:xfrm>
              <a:off x="1148736" y="5127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/>
            <p:cNvCxnSpPr/>
            <p:nvPr/>
          </p:nvCxnSpPr>
          <p:spPr>
            <a:xfrm>
              <a:off x="37582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/>
            <p:cNvCxnSpPr/>
            <p:nvPr/>
          </p:nvCxnSpPr>
          <p:spPr>
            <a:xfrm>
              <a:off x="3910693" y="466803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/>
            <p:cNvCxnSpPr/>
            <p:nvPr/>
          </p:nvCxnSpPr>
          <p:spPr>
            <a:xfrm>
              <a:off x="4143990" y="454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/>
            <p:cNvCxnSpPr/>
            <p:nvPr/>
          </p:nvCxnSpPr>
          <p:spPr>
            <a:xfrm>
              <a:off x="3758243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/>
            <p:cNvCxnSpPr/>
            <p:nvPr/>
          </p:nvCxnSpPr>
          <p:spPr>
            <a:xfrm>
              <a:off x="3686871" y="45421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/>
            <p:cNvCxnSpPr/>
            <p:nvPr/>
          </p:nvCxnSpPr>
          <p:spPr>
            <a:xfrm>
              <a:off x="404601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/>
            <p:cNvCxnSpPr/>
            <p:nvPr/>
          </p:nvCxnSpPr>
          <p:spPr>
            <a:xfrm>
              <a:off x="4455143" y="42834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/>
            <p:cNvCxnSpPr/>
            <p:nvPr/>
          </p:nvCxnSpPr>
          <p:spPr>
            <a:xfrm>
              <a:off x="4688440" y="41811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/>
            <p:cNvCxnSpPr/>
            <p:nvPr/>
          </p:nvCxnSpPr>
          <p:spPr>
            <a:xfrm>
              <a:off x="4302693" y="40588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/>
            <p:cNvCxnSpPr/>
            <p:nvPr/>
          </p:nvCxnSpPr>
          <p:spPr>
            <a:xfrm>
              <a:off x="4150243" y="43902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/>
            <p:cNvCxnSpPr/>
            <p:nvPr/>
          </p:nvCxnSpPr>
          <p:spPr>
            <a:xfrm>
              <a:off x="3806460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/>
            <p:cNvCxnSpPr/>
            <p:nvPr/>
          </p:nvCxnSpPr>
          <p:spPr>
            <a:xfrm>
              <a:off x="4753740" y="478613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/>
            <p:cNvCxnSpPr/>
            <p:nvPr/>
          </p:nvCxnSpPr>
          <p:spPr>
            <a:xfrm>
              <a:off x="4367993" y="46637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/>
            <p:cNvCxnSpPr/>
            <p:nvPr/>
          </p:nvCxnSpPr>
          <p:spPr>
            <a:xfrm>
              <a:off x="4577014" y="452089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/>
            <p:cNvCxnSpPr/>
            <p:nvPr/>
          </p:nvCxnSpPr>
          <p:spPr>
            <a:xfrm>
              <a:off x="4691257" y="43877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/>
            <p:cNvCxnSpPr/>
            <p:nvPr/>
          </p:nvCxnSpPr>
          <p:spPr>
            <a:xfrm>
              <a:off x="4759993" y="4653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/>
            <p:cNvCxnSpPr/>
            <p:nvPr/>
          </p:nvCxnSpPr>
          <p:spPr>
            <a:xfrm>
              <a:off x="4144221" y="50042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/>
            <p:cNvCxnSpPr/>
            <p:nvPr/>
          </p:nvCxnSpPr>
          <p:spPr>
            <a:xfrm>
              <a:off x="4377518" y="490198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/>
            <p:cNvCxnSpPr/>
            <p:nvPr/>
          </p:nvCxnSpPr>
          <p:spPr>
            <a:xfrm>
              <a:off x="3991771" y="4779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/>
            <p:cNvCxnSpPr/>
            <p:nvPr/>
          </p:nvCxnSpPr>
          <p:spPr>
            <a:xfrm>
              <a:off x="3536695" y="5027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/>
            <p:cNvCxnSpPr/>
            <p:nvPr/>
          </p:nvCxnSpPr>
          <p:spPr>
            <a:xfrm>
              <a:off x="52160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/>
            <p:cNvCxnSpPr/>
            <p:nvPr/>
          </p:nvCxnSpPr>
          <p:spPr>
            <a:xfrm>
              <a:off x="5368476" y="45381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/>
            <p:cNvCxnSpPr/>
            <p:nvPr/>
          </p:nvCxnSpPr>
          <p:spPr>
            <a:xfrm>
              <a:off x="5601773" y="44188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/>
            <p:cNvCxnSpPr/>
            <p:nvPr/>
          </p:nvCxnSpPr>
          <p:spPr>
            <a:xfrm>
              <a:off x="3702028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/>
            <p:cNvCxnSpPr/>
            <p:nvPr/>
          </p:nvCxnSpPr>
          <p:spPr>
            <a:xfrm>
              <a:off x="5144654" y="442086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/>
            <p:cNvCxnSpPr/>
            <p:nvPr/>
          </p:nvCxnSpPr>
          <p:spPr>
            <a:xfrm>
              <a:off x="5007560" y="40621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/>
            <p:cNvCxnSpPr/>
            <p:nvPr/>
          </p:nvCxnSpPr>
          <p:spPr>
            <a:xfrm>
              <a:off x="5912926" y="41792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/>
            <p:cNvCxnSpPr/>
            <p:nvPr/>
          </p:nvCxnSpPr>
          <p:spPr>
            <a:xfrm>
              <a:off x="5530401" y="4099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/>
            <p:cNvCxnSpPr/>
            <p:nvPr/>
          </p:nvCxnSpPr>
          <p:spPr>
            <a:xfrm>
              <a:off x="4808801" y="50172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/>
            <p:cNvCxnSpPr/>
            <p:nvPr/>
          </p:nvCxnSpPr>
          <p:spPr>
            <a:xfrm>
              <a:off x="5608026" y="42859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/>
            <p:cNvCxnSpPr/>
            <p:nvPr/>
          </p:nvCxnSpPr>
          <p:spPr>
            <a:xfrm>
              <a:off x="5264243" y="48048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/>
            <p:cNvCxnSpPr/>
            <p:nvPr/>
          </p:nvCxnSpPr>
          <p:spPr>
            <a:xfrm>
              <a:off x="5996590" y="49141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/>
            <p:cNvCxnSpPr/>
            <p:nvPr/>
          </p:nvCxnSpPr>
          <p:spPr>
            <a:xfrm>
              <a:off x="5825776" y="45339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/>
            <p:cNvCxnSpPr/>
            <p:nvPr/>
          </p:nvCxnSpPr>
          <p:spPr>
            <a:xfrm>
              <a:off x="5978226" y="44007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/>
            <p:cNvCxnSpPr/>
            <p:nvPr/>
          </p:nvCxnSpPr>
          <p:spPr>
            <a:xfrm>
              <a:off x="4996157" y="45645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/>
            <p:cNvCxnSpPr/>
            <p:nvPr/>
          </p:nvCxnSpPr>
          <p:spPr>
            <a:xfrm>
              <a:off x="4996157" y="49090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/>
            <p:cNvCxnSpPr/>
            <p:nvPr/>
          </p:nvCxnSpPr>
          <p:spPr>
            <a:xfrm>
              <a:off x="5602004" y="48999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/>
            <p:cNvCxnSpPr/>
            <p:nvPr/>
          </p:nvCxnSpPr>
          <p:spPr>
            <a:xfrm>
              <a:off x="5835301" y="479771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/>
            <p:cNvCxnSpPr/>
            <p:nvPr/>
          </p:nvCxnSpPr>
          <p:spPr>
            <a:xfrm>
              <a:off x="5449554" y="4675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/>
            <p:cNvCxnSpPr/>
            <p:nvPr/>
          </p:nvCxnSpPr>
          <p:spPr>
            <a:xfrm>
              <a:off x="5841554" y="4664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/>
            <p:cNvCxnSpPr/>
            <p:nvPr/>
          </p:nvCxnSpPr>
          <p:spPr>
            <a:xfrm>
              <a:off x="39258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/>
            <p:cNvCxnSpPr/>
            <p:nvPr/>
          </p:nvCxnSpPr>
          <p:spPr>
            <a:xfrm>
              <a:off x="4078300" y="56838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/>
            <p:cNvCxnSpPr/>
            <p:nvPr/>
          </p:nvCxnSpPr>
          <p:spPr>
            <a:xfrm>
              <a:off x="4311597" y="55815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/>
            <p:cNvCxnSpPr/>
            <p:nvPr/>
          </p:nvCxnSpPr>
          <p:spPr>
            <a:xfrm>
              <a:off x="3925850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/>
            <p:cNvCxnSpPr/>
            <p:nvPr/>
          </p:nvCxnSpPr>
          <p:spPr>
            <a:xfrm>
              <a:off x="3854478" y="55835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/>
            <p:cNvCxnSpPr/>
            <p:nvPr/>
          </p:nvCxnSpPr>
          <p:spPr>
            <a:xfrm>
              <a:off x="421361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/>
            <p:cNvCxnSpPr/>
            <p:nvPr/>
          </p:nvCxnSpPr>
          <p:spPr>
            <a:xfrm>
              <a:off x="4622750" y="53419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/>
            <p:cNvCxnSpPr/>
            <p:nvPr/>
          </p:nvCxnSpPr>
          <p:spPr>
            <a:xfrm>
              <a:off x="4856047" y="5239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/>
            <p:cNvCxnSpPr/>
            <p:nvPr/>
          </p:nvCxnSpPr>
          <p:spPr>
            <a:xfrm>
              <a:off x="4470300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/>
            <p:cNvCxnSpPr/>
            <p:nvPr/>
          </p:nvCxnSpPr>
          <p:spPr>
            <a:xfrm>
              <a:off x="4317850" y="54486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/>
            <p:cNvCxnSpPr/>
            <p:nvPr/>
          </p:nvCxnSpPr>
          <p:spPr>
            <a:xfrm>
              <a:off x="3974067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/>
            <p:cNvCxnSpPr/>
            <p:nvPr/>
          </p:nvCxnSpPr>
          <p:spPr>
            <a:xfrm>
              <a:off x="4921347" y="58019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/>
            <p:cNvCxnSpPr/>
            <p:nvPr/>
          </p:nvCxnSpPr>
          <p:spPr>
            <a:xfrm>
              <a:off x="4535600" y="5679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2" name="Straight Connector 301"/>
            <p:cNvCxnSpPr/>
            <p:nvPr/>
          </p:nvCxnSpPr>
          <p:spPr>
            <a:xfrm>
              <a:off x="4744621" y="55623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3" name="Straight Connector 302"/>
            <p:cNvCxnSpPr/>
            <p:nvPr/>
          </p:nvCxnSpPr>
          <p:spPr>
            <a:xfrm>
              <a:off x="4858864" y="54462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4" name="Straight Connector 303"/>
            <p:cNvCxnSpPr/>
            <p:nvPr/>
          </p:nvCxnSpPr>
          <p:spPr>
            <a:xfrm>
              <a:off x="4927600" y="56690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5" name="Straight Connector 304"/>
            <p:cNvCxnSpPr/>
            <p:nvPr/>
          </p:nvCxnSpPr>
          <p:spPr>
            <a:xfrm>
              <a:off x="4311828" y="60201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6" name="Straight Connector 305"/>
            <p:cNvCxnSpPr/>
            <p:nvPr/>
          </p:nvCxnSpPr>
          <p:spPr>
            <a:xfrm>
              <a:off x="4545125" y="59178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7" name="Straight Connector 306"/>
            <p:cNvCxnSpPr/>
            <p:nvPr/>
          </p:nvCxnSpPr>
          <p:spPr>
            <a:xfrm>
              <a:off x="4159378" y="57954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8" name="Straight Connector 307"/>
            <p:cNvCxnSpPr/>
            <p:nvPr/>
          </p:nvCxnSpPr>
          <p:spPr>
            <a:xfrm>
              <a:off x="4551378" y="57848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9" name="Straight Connector 308"/>
            <p:cNvCxnSpPr/>
            <p:nvPr/>
          </p:nvCxnSpPr>
          <p:spPr>
            <a:xfrm>
              <a:off x="53836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0" name="Straight Connector 309"/>
            <p:cNvCxnSpPr/>
            <p:nvPr/>
          </p:nvCxnSpPr>
          <p:spPr>
            <a:xfrm>
              <a:off x="3670781" y="57017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1" name="Straight Connector 310"/>
            <p:cNvCxnSpPr/>
            <p:nvPr/>
          </p:nvCxnSpPr>
          <p:spPr>
            <a:xfrm>
              <a:off x="5769380" y="54773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2" name="Straight Connector 311"/>
            <p:cNvCxnSpPr/>
            <p:nvPr/>
          </p:nvCxnSpPr>
          <p:spPr>
            <a:xfrm>
              <a:off x="5383633" y="535494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3" name="Straight Connector 312"/>
            <p:cNvCxnSpPr/>
            <p:nvPr/>
          </p:nvCxnSpPr>
          <p:spPr>
            <a:xfrm>
              <a:off x="5312261" y="54793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4" name="Straight Connector 313"/>
            <p:cNvCxnSpPr/>
            <p:nvPr/>
          </p:nvCxnSpPr>
          <p:spPr>
            <a:xfrm>
              <a:off x="5175167" y="512057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5" name="Straight Connector 314"/>
            <p:cNvCxnSpPr/>
            <p:nvPr/>
          </p:nvCxnSpPr>
          <p:spPr>
            <a:xfrm>
              <a:off x="6080533" y="52376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6" name="Straight Connector 315"/>
            <p:cNvCxnSpPr/>
            <p:nvPr/>
          </p:nvCxnSpPr>
          <p:spPr>
            <a:xfrm>
              <a:off x="5698008" y="515772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Straight Connector 316"/>
            <p:cNvCxnSpPr/>
            <p:nvPr/>
          </p:nvCxnSpPr>
          <p:spPr>
            <a:xfrm>
              <a:off x="5431850" y="49982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Straight Connector 317"/>
            <p:cNvCxnSpPr/>
            <p:nvPr/>
          </p:nvCxnSpPr>
          <p:spPr>
            <a:xfrm>
              <a:off x="5775633" y="53443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Straight Connector 318"/>
            <p:cNvCxnSpPr/>
            <p:nvPr/>
          </p:nvCxnSpPr>
          <p:spPr>
            <a:xfrm>
              <a:off x="5431850" y="58206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Straight Connector 319"/>
            <p:cNvCxnSpPr/>
            <p:nvPr/>
          </p:nvCxnSpPr>
          <p:spPr>
            <a:xfrm>
              <a:off x="6164197" y="59300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Straight Connector 320"/>
            <p:cNvCxnSpPr/>
            <p:nvPr/>
          </p:nvCxnSpPr>
          <p:spPr>
            <a:xfrm>
              <a:off x="5993383" y="5575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Straight Connector 321"/>
            <p:cNvCxnSpPr/>
            <p:nvPr/>
          </p:nvCxnSpPr>
          <p:spPr>
            <a:xfrm>
              <a:off x="6145833" y="545921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3" name="Straight Connector 322"/>
            <p:cNvCxnSpPr/>
            <p:nvPr/>
          </p:nvCxnSpPr>
          <p:spPr>
            <a:xfrm>
              <a:off x="5163764" y="56059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4" name="Straight Connector 323"/>
            <p:cNvCxnSpPr/>
            <p:nvPr/>
          </p:nvCxnSpPr>
          <p:spPr>
            <a:xfrm>
              <a:off x="5163764" y="59249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5" name="Straight Connector 324"/>
            <p:cNvCxnSpPr/>
            <p:nvPr/>
          </p:nvCxnSpPr>
          <p:spPr>
            <a:xfrm>
              <a:off x="5769611" y="59158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6" name="Straight Connector 325"/>
            <p:cNvCxnSpPr/>
            <p:nvPr/>
          </p:nvCxnSpPr>
          <p:spPr>
            <a:xfrm>
              <a:off x="6002908" y="581355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7" name="Straight Connector 326"/>
            <p:cNvCxnSpPr/>
            <p:nvPr/>
          </p:nvCxnSpPr>
          <p:spPr>
            <a:xfrm>
              <a:off x="5617161" y="56911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8" name="Straight Connector 327"/>
            <p:cNvCxnSpPr/>
            <p:nvPr/>
          </p:nvCxnSpPr>
          <p:spPr>
            <a:xfrm>
              <a:off x="6009161" y="56806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9" name="Straight Connector 328"/>
            <p:cNvCxnSpPr/>
            <p:nvPr/>
          </p:nvCxnSpPr>
          <p:spPr>
            <a:xfrm>
              <a:off x="3928688" y="511727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0" name="Straight Connector 329"/>
            <p:cNvCxnSpPr/>
            <p:nvPr/>
          </p:nvCxnSpPr>
          <p:spPr>
            <a:xfrm>
              <a:off x="3458466" y="47004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1" name="Group 330"/>
          <p:cNvGrpSpPr/>
          <p:nvPr/>
        </p:nvGrpSpPr>
        <p:grpSpPr>
          <a:xfrm>
            <a:off x="2009796" y="1393984"/>
            <a:ext cx="5562178" cy="1971845"/>
            <a:chOff x="1853932" y="3649937"/>
            <a:chExt cx="5562178" cy="1971845"/>
          </a:xfrm>
        </p:grpSpPr>
        <p:cxnSp>
          <p:nvCxnSpPr>
            <p:cNvPr id="332" name="Straight Connector 331"/>
            <p:cNvCxnSpPr/>
            <p:nvPr/>
          </p:nvCxnSpPr>
          <p:spPr>
            <a:xfrm>
              <a:off x="1925304" y="3885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3" name="Straight Connector 332"/>
            <p:cNvCxnSpPr/>
            <p:nvPr/>
          </p:nvCxnSpPr>
          <p:spPr>
            <a:xfrm>
              <a:off x="2077754" y="42697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Straight Connector 333"/>
            <p:cNvCxnSpPr/>
            <p:nvPr/>
          </p:nvCxnSpPr>
          <p:spPr>
            <a:xfrm>
              <a:off x="2311051" y="41418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Straight Connector 334"/>
            <p:cNvCxnSpPr/>
            <p:nvPr/>
          </p:nvCxnSpPr>
          <p:spPr>
            <a:xfrm>
              <a:off x="1925304" y="40024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Straight Connector 335"/>
            <p:cNvCxnSpPr/>
            <p:nvPr/>
          </p:nvCxnSpPr>
          <p:spPr>
            <a:xfrm>
              <a:off x="1853932" y="41438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Straight Connector 336"/>
            <p:cNvCxnSpPr/>
            <p:nvPr/>
          </p:nvCxnSpPr>
          <p:spPr>
            <a:xfrm>
              <a:off x="2213071" y="37828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Straight Connector 337"/>
            <p:cNvCxnSpPr/>
            <p:nvPr/>
          </p:nvCxnSpPr>
          <p:spPr>
            <a:xfrm>
              <a:off x="2622204" y="38851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Straight Connector 338"/>
            <p:cNvCxnSpPr/>
            <p:nvPr/>
          </p:nvCxnSpPr>
          <p:spPr>
            <a:xfrm>
              <a:off x="2855501" y="37828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Straight Connector 339"/>
            <p:cNvCxnSpPr/>
            <p:nvPr/>
          </p:nvCxnSpPr>
          <p:spPr>
            <a:xfrm>
              <a:off x="2469754" y="36604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Straight Connector 340"/>
            <p:cNvCxnSpPr/>
            <p:nvPr/>
          </p:nvCxnSpPr>
          <p:spPr>
            <a:xfrm>
              <a:off x="2317304" y="39918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Straight Connector 341"/>
            <p:cNvCxnSpPr/>
            <p:nvPr/>
          </p:nvCxnSpPr>
          <p:spPr>
            <a:xfrm>
              <a:off x="1973521" y="451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Straight Connector 342"/>
            <p:cNvCxnSpPr/>
            <p:nvPr/>
          </p:nvCxnSpPr>
          <p:spPr>
            <a:xfrm>
              <a:off x="2920801" y="438781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Straight Connector 343"/>
            <p:cNvCxnSpPr/>
            <p:nvPr/>
          </p:nvCxnSpPr>
          <p:spPr>
            <a:xfrm>
              <a:off x="2535054" y="42654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Straight Connector 344"/>
            <p:cNvCxnSpPr/>
            <p:nvPr/>
          </p:nvCxnSpPr>
          <p:spPr>
            <a:xfrm>
              <a:off x="2744075" y="41225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Straight Connector 345"/>
            <p:cNvCxnSpPr/>
            <p:nvPr/>
          </p:nvCxnSpPr>
          <p:spPr>
            <a:xfrm>
              <a:off x="2858318" y="39894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Straight Connector 346"/>
            <p:cNvCxnSpPr/>
            <p:nvPr/>
          </p:nvCxnSpPr>
          <p:spPr>
            <a:xfrm>
              <a:off x="2927054" y="42548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Straight Connector 347"/>
            <p:cNvCxnSpPr/>
            <p:nvPr/>
          </p:nvCxnSpPr>
          <p:spPr>
            <a:xfrm>
              <a:off x="2311282" y="46059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Straight Connector 348"/>
            <p:cNvCxnSpPr/>
            <p:nvPr/>
          </p:nvCxnSpPr>
          <p:spPr>
            <a:xfrm>
              <a:off x="2544579" y="450366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Straight Connector 349"/>
            <p:cNvCxnSpPr/>
            <p:nvPr/>
          </p:nvCxnSpPr>
          <p:spPr>
            <a:xfrm>
              <a:off x="2158832" y="43812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Straight Connector 350"/>
            <p:cNvCxnSpPr/>
            <p:nvPr/>
          </p:nvCxnSpPr>
          <p:spPr>
            <a:xfrm>
              <a:off x="2550832" y="43707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Straight Connector 351"/>
            <p:cNvCxnSpPr/>
            <p:nvPr/>
          </p:nvCxnSpPr>
          <p:spPr>
            <a:xfrm>
              <a:off x="3383087" y="3780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3" name="Straight Connector 352"/>
            <p:cNvCxnSpPr/>
            <p:nvPr/>
          </p:nvCxnSpPr>
          <p:spPr>
            <a:xfrm>
              <a:off x="3535537" y="41398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4" name="Straight Connector 353"/>
            <p:cNvCxnSpPr/>
            <p:nvPr/>
          </p:nvCxnSpPr>
          <p:spPr>
            <a:xfrm>
              <a:off x="3768834" y="40205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Straight Connector 354"/>
            <p:cNvCxnSpPr/>
            <p:nvPr/>
          </p:nvCxnSpPr>
          <p:spPr>
            <a:xfrm>
              <a:off x="3383087" y="38981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Straight Connector 355"/>
            <p:cNvCxnSpPr/>
            <p:nvPr/>
          </p:nvCxnSpPr>
          <p:spPr>
            <a:xfrm>
              <a:off x="3311715" y="402254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7" name="Straight Connector 356"/>
            <p:cNvCxnSpPr/>
            <p:nvPr/>
          </p:nvCxnSpPr>
          <p:spPr>
            <a:xfrm>
              <a:off x="3174621" y="36638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8" name="Straight Connector 357"/>
            <p:cNvCxnSpPr/>
            <p:nvPr/>
          </p:nvCxnSpPr>
          <p:spPr>
            <a:xfrm>
              <a:off x="4079987" y="37808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9" name="Straight Connector 358"/>
            <p:cNvCxnSpPr/>
            <p:nvPr/>
          </p:nvCxnSpPr>
          <p:spPr>
            <a:xfrm>
              <a:off x="3697462" y="37009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0" name="Straight Connector 359"/>
            <p:cNvCxnSpPr/>
            <p:nvPr/>
          </p:nvCxnSpPr>
          <p:spPr>
            <a:xfrm>
              <a:off x="2975862" y="46189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1" name="Straight Connector 360"/>
            <p:cNvCxnSpPr/>
            <p:nvPr/>
          </p:nvCxnSpPr>
          <p:spPr>
            <a:xfrm>
              <a:off x="3775087" y="38876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Straight Connector 361"/>
            <p:cNvCxnSpPr/>
            <p:nvPr/>
          </p:nvCxnSpPr>
          <p:spPr>
            <a:xfrm>
              <a:off x="3431304" y="440647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Straight Connector 362"/>
            <p:cNvCxnSpPr/>
            <p:nvPr/>
          </p:nvCxnSpPr>
          <p:spPr>
            <a:xfrm>
              <a:off x="4163651" y="451584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Straight Connector 363"/>
            <p:cNvCxnSpPr/>
            <p:nvPr/>
          </p:nvCxnSpPr>
          <p:spPr>
            <a:xfrm>
              <a:off x="3992837" y="41355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5" name="Straight Connector 364"/>
            <p:cNvCxnSpPr/>
            <p:nvPr/>
          </p:nvCxnSpPr>
          <p:spPr>
            <a:xfrm>
              <a:off x="4145287" y="40024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6" name="Straight Connector 365"/>
            <p:cNvCxnSpPr/>
            <p:nvPr/>
          </p:nvCxnSpPr>
          <p:spPr>
            <a:xfrm>
              <a:off x="3163218" y="41662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7" name="Straight Connector 366"/>
            <p:cNvCxnSpPr/>
            <p:nvPr/>
          </p:nvCxnSpPr>
          <p:spPr>
            <a:xfrm>
              <a:off x="3163218" y="45107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8" name="Straight Connector 367"/>
            <p:cNvCxnSpPr/>
            <p:nvPr/>
          </p:nvCxnSpPr>
          <p:spPr>
            <a:xfrm>
              <a:off x="3769065" y="45016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9" name="Straight Connector 368"/>
            <p:cNvCxnSpPr/>
            <p:nvPr/>
          </p:nvCxnSpPr>
          <p:spPr>
            <a:xfrm>
              <a:off x="4002362" y="439939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0" name="Straight Connector 369"/>
            <p:cNvCxnSpPr/>
            <p:nvPr/>
          </p:nvCxnSpPr>
          <p:spPr>
            <a:xfrm>
              <a:off x="3616615" y="42770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1" name="Straight Connector 370"/>
            <p:cNvCxnSpPr/>
            <p:nvPr/>
          </p:nvCxnSpPr>
          <p:spPr>
            <a:xfrm>
              <a:off x="4008615" y="42664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2" name="Straight Connector 371"/>
            <p:cNvCxnSpPr/>
            <p:nvPr/>
          </p:nvCxnSpPr>
          <p:spPr>
            <a:xfrm>
              <a:off x="2092911" y="4943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3" name="Straight Connector 372"/>
            <p:cNvCxnSpPr/>
            <p:nvPr/>
          </p:nvCxnSpPr>
          <p:spPr>
            <a:xfrm>
              <a:off x="2245361" y="52855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4" name="Straight Connector 373"/>
            <p:cNvCxnSpPr/>
            <p:nvPr/>
          </p:nvCxnSpPr>
          <p:spPr>
            <a:xfrm>
              <a:off x="2478658" y="51832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5" name="Straight Connector 374"/>
            <p:cNvCxnSpPr/>
            <p:nvPr/>
          </p:nvCxnSpPr>
          <p:spPr>
            <a:xfrm>
              <a:off x="2092911" y="50608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6" name="Straight Connector 375"/>
            <p:cNvCxnSpPr/>
            <p:nvPr/>
          </p:nvCxnSpPr>
          <p:spPr>
            <a:xfrm>
              <a:off x="2021539" y="51852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7" name="Straight Connector 376"/>
            <p:cNvCxnSpPr/>
            <p:nvPr/>
          </p:nvCxnSpPr>
          <p:spPr>
            <a:xfrm>
              <a:off x="2380678" y="48413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8" name="Straight Connector 377"/>
            <p:cNvCxnSpPr/>
            <p:nvPr/>
          </p:nvCxnSpPr>
          <p:spPr>
            <a:xfrm>
              <a:off x="2789811" y="494360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9" name="Straight Connector 378"/>
            <p:cNvCxnSpPr/>
            <p:nvPr/>
          </p:nvCxnSpPr>
          <p:spPr>
            <a:xfrm>
              <a:off x="3023108" y="48413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0" name="Straight Connector 379"/>
            <p:cNvCxnSpPr/>
            <p:nvPr/>
          </p:nvCxnSpPr>
          <p:spPr>
            <a:xfrm>
              <a:off x="2637361" y="47189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1" name="Straight Connector 380"/>
            <p:cNvCxnSpPr/>
            <p:nvPr/>
          </p:nvCxnSpPr>
          <p:spPr>
            <a:xfrm>
              <a:off x="2484911" y="50503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2" name="Straight Connector 381"/>
            <p:cNvCxnSpPr/>
            <p:nvPr/>
          </p:nvCxnSpPr>
          <p:spPr>
            <a:xfrm>
              <a:off x="2141128" y="55265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3" name="Straight Connector 382"/>
            <p:cNvCxnSpPr/>
            <p:nvPr/>
          </p:nvCxnSpPr>
          <p:spPr>
            <a:xfrm>
              <a:off x="3088408" y="540365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4" name="Straight Connector 383"/>
            <p:cNvCxnSpPr/>
            <p:nvPr/>
          </p:nvCxnSpPr>
          <p:spPr>
            <a:xfrm>
              <a:off x="2702661" y="52812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5" name="Straight Connector 384"/>
            <p:cNvCxnSpPr/>
            <p:nvPr/>
          </p:nvCxnSpPr>
          <p:spPr>
            <a:xfrm>
              <a:off x="2911682" y="51639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6" name="Straight Connector 385"/>
            <p:cNvCxnSpPr/>
            <p:nvPr/>
          </p:nvCxnSpPr>
          <p:spPr>
            <a:xfrm>
              <a:off x="3025925" y="504788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7" name="Straight Connector 386"/>
            <p:cNvCxnSpPr/>
            <p:nvPr/>
          </p:nvCxnSpPr>
          <p:spPr>
            <a:xfrm>
              <a:off x="3094661" y="52707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8" name="Straight Connector 387"/>
            <p:cNvCxnSpPr/>
            <p:nvPr/>
          </p:nvCxnSpPr>
          <p:spPr>
            <a:xfrm>
              <a:off x="2478889" y="56217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9" name="Straight Connector 388"/>
            <p:cNvCxnSpPr/>
            <p:nvPr/>
          </p:nvCxnSpPr>
          <p:spPr>
            <a:xfrm>
              <a:off x="2712186" y="55195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0" name="Straight Connector 389"/>
            <p:cNvCxnSpPr/>
            <p:nvPr/>
          </p:nvCxnSpPr>
          <p:spPr>
            <a:xfrm>
              <a:off x="2326439" y="53971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1" name="Straight Connector 390"/>
            <p:cNvCxnSpPr/>
            <p:nvPr/>
          </p:nvCxnSpPr>
          <p:spPr>
            <a:xfrm>
              <a:off x="2718439" y="53865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2" name="Straight Connector 391"/>
            <p:cNvCxnSpPr/>
            <p:nvPr/>
          </p:nvCxnSpPr>
          <p:spPr>
            <a:xfrm>
              <a:off x="3550694" y="4839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3" name="Straight Connector 392"/>
            <p:cNvCxnSpPr/>
            <p:nvPr/>
          </p:nvCxnSpPr>
          <p:spPr>
            <a:xfrm>
              <a:off x="3703144" y="51812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4" name="Straight Connector 393"/>
            <p:cNvCxnSpPr/>
            <p:nvPr/>
          </p:nvCxnSpPr>
          <p:spPr>
            <a:xfrm>
              <a:off x="3936441" y="50790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5" name="Straight Connector 394"/>
            <p:cNvCxnSpPr/>
            <p:nvPr/>
          </p:nvCxnSpPr>
          <p:spPr>
            <a:xfrm>
              <a:off x="3550694" y="49566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6" name="Straight Connector 395"/>
            <p:cNvCxnSpPr/>
            <p:nvPr/>
          </p:nvCxnSpPr>
          <p:spPr>
            <a:xfrm>
              <a:off x="3479322" y="508099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7" name="Straight Connector 396"/>
            <p:cNvCxnSpPr/>
            <p:nvPr/>
          </p:nvCxnSpPr>
          <p:spPr>
            <a:xfrm>
              <a:off x="3342228" y="47222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8" name="Straight Connector 397"/>
            <p:cNvCxnSpPr/>
            <p:nvPr/>
          </p:nvCxnSpPr>
          <p:spPr>
            <a:xfrm>
              <a:off x="4247594" y="48393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9" name="Straight Connector 398"/>
            <p:cNvCxnSpPr/>
            <p:nvPr/>
          </p:nvCxnSpPr>
          <p:spPr>
            <a:xfrm>
              <a:off x="3865069" y="475940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0" name="Straight Connector 399"/>
            <p:cNvCxnSpPr/>
            <p:nvPr/>
          </p:nvCxnSpPr>
          <p:spPr>
            <a:xfrm>
              <a:off x="3598911" y="459987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1" name="Straight Connector 400"/>
            <p:cNvCxnSpPr/>
            <p:nvPr/>
          </p:nvCxnSpPr>
          <p:spPr>
            <a:xfrm>
              <a:off x="3942694" y="49460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2" name="Straight Connector 401"/>
            <p:cNvCxnSpPr/>
            <p:nvPr/>
          </p:nvCxnSpPr>
          <p:spPr>
            <a:xfrm>
              <a:off x="3598911" y="54223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3" name="Straight Connector 402"/>
            <p:cNvCxnSpPr/>
            <p:nvPr/>
          </p:nvCxnSpPr>
          <p:spPr>
            <a:xfrm>
              <a:off x="4331258" y="55316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4" name="Straight Connector 403"/>
            <p:cNvCxnSpPr/>
            <p:nvPr/>
          </p:nvCxnSpPr>
          <p:spPr>
            <a:xfrm>
              <a:off x="4160444" y="51770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5" name="Straight Connector 404"/>
            <p:cNvCxnSpPr/>
            <p:nvPr/>
          </p:nvCxnSpPr>
          <p:spPr>
            <a:xfrm>
              <a:off x="4312894" y="50608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6" name="Straight Connector 405"/>
            <p:cNvCxnSpPr/>
            <p:nvPr/>
          </p:nvCxnSpPr>
          <p:spPr>
            <a:xfrm>
              <a:off x="3330825" y="52076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7" name="Straight Connector 406"/>
            <p:cNvCxnSpPr/>
            <p:nvPr/>
          </p:nvCxnSpPr>
          <p:spPr>
            <a:xfrm>
              <a:off x="3330825" y="552658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8" name="Straight Connector 407"/>
            <p:cNvCxnSpPr/>
            <p:nvPr/>
          </p:nvCxnSpPr>
          <p:spPr>
            <a:xfrm>
              <a:off x="3936672" y="55175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9" name="Straight Connector 408"/>
            <p:cNvCxnSpPr/>
            <p:nvPr/>
          </p:nvCxnSpPr>
          <p:spPr>
            <a:xfrm>
              <a:off x="4169969" y="54152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0" name="Straight Connector 409"/>
            <p:cNvCxnSpPr/>
            <p:nvPr/>
          </p:nvCxnSpPr>
          <p:spPr>
            <a:xfrm>
              <a:off x="3784222" y="52928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1" name="Straight Connector 410"/>
            <p:cNvCxnSpPr/>
            <p:nvPr/>
          </p:nvCxnSpPr>
          <p:spPr>
            <a:xfrm>
              <a:off x="4176222" y="52822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2" name="Straight Connector 411"/>
            <p:cNvCxnSpPr/>
            <p:nvPr/>
          </p:nvCxnSpPr>
          <p:spPr>
            <a:xfrm>
              <a:off x="2095749" y="47189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3" name="Straight Connector 412"/>
            <p:cNvCxnSpPr/>
            <p:nvPr/>
          </p:nvCxnSpPr>
          <p:spPr>
            <a:xfrm>
              <a:off x="4705256" y="3874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4" name="Straight Connector 413"/>
            <p:cNvCxnSpPr/>
            <p:nvPr/>
          </p:nvCxnSpPr>
          <p:spPr>
            <a:xfrm>
              <a:off x="4857706" y="42591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5" name="Straight Connector 414"/>
            <p:cNvCxnSpPr/>
            <p:nvPr/>
          </p:nvCxnSpPr>
          <p:spPr>
            <a:xfrm>
              <a:off x="5091003" y="41313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6" name="Straight Connector 415"/>
            <p:cNvCxnSpPr/>
            <p:nvPr/>
          </p:nvCxnSpPr>
          <p:spPr>
            <a:xfrm>
              <a:off x="4705256" y="39918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7" name="Straight Connector 416"/>
            <p:cNvCxnSpPr/>
            <p:nvPr/>
          </p:nvCxnSpPr>
          <p:spPr>
            <a:xfrm>
              <a:off x="4633884" y="41333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8" name="Straight Connector 417"/>
            <p:cNvCxnSpPr/>
            <p:nvPr/>
          </p:nvCxnSpPr>
          <p:spPr>
            <a:xfrm>
              <a:off x="4993023" y="37723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9" name="Straight Connector 418"/>
            <p:cNvCxnSpPr/>
            <p:nvPr/>
          </p:nvCxnSpPr>
          <p:spPr>
            <a:xfrm>
              <a:off x="5402156" y="38745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0" name="Straight Connector 419"/>
            <p:cNvCxnSpPr/>
            <p:nvPr/>
          </p:nvCxnSpPr>
          <p:spPr>
            <a:xfrm>
              <a:off x="5635453" y="37723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1" name="Straight Connector 420"/>
            <p:cNvCxnSpPr/>
            <p:nvPr/>
          </p:nvCxnSpPr>
          <p:spPr>
            <a:xfrm>
              <a:off x="5249706" y="36499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2" name="Straight Connector 421"/>
            <p:cNvCxnSpPr/>
            <p:nvPr/>
          </p:nvCxnSpPr>
          <p:spPr>
            <a:xfrm>
              <a:off x="5097256" y="39813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3" name="Straight Connector 422"/>
            <p:cNvCxnSpPr/>
            <p:nvPr/>
          </p:nvCxnSpPr>
          <p:spPr>
            <a:xfrm>
              <a:off x="4753473" y="450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4" name="Straight Connector 423"/>
            <p:cNvCxnSpPr/>
            <p:nvPr/>
          </p:nvCxnSpPr>
          <p:spPr>
            <a:xfrm>
              <a:off x="5700753" y="437725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5" name="Straight Connector 424"/>
            <p:cNvCxnSpPr/>
            <p:nvPr/>
          </p:nvCxnSpPr>
          <p:spPr>
            <a:xfrm>
              <a:off x="5315006" y="42548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6" name="Straight Connector 425"/>
            <p:cNvCxnSpPr/>
            <p:nvPr/>
          </p:nvCxnSpPr>
          <p:spPr>
            <a:xfrm>
              <a:off x="5524027" y="41120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7" name="Straight Connector 426"/>
            <p:cNvCxnSpPr/>
            <p:nvPr/>
          </p:nvCxnSpPr>
          <p:spPr>
            <a:xfrm>
              <a:off x="5638270" y="397886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8" name="Straight Connector 427"/>
            <p:cNvCxnSpPr/>
            <p:nvPr/>
          </p:nvCxnSpPr>
          <p:spPr>
            <a:xfrm>
              <a:off x="5707006" y="42443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9" name="Straight Connector 428"/>
            <p:cNvCxnSpPr/>
            <p:nvPr/>
          </p:nvCxnSpPr>
          <p:spPr>
            <a:xfrm>
              <a:off x="5091234" y="45953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0" name="Straight Connector 429"/>
            <p:cNvCxnSpPr/>
            <p:nvPr/>
          </p:nvCxnSpPr>
          <p:spPr>
            <a:xfrm>
              <a:off x="5324531" y="449310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1" name="Straight Connector 430"/>
            <p:cNvCxnSpPr/>
            <p:nvPr/>
          </p:nvCxnSpPr>
          <p:spPr>
            <a:xfrm>
              <a:off x="4938784" y="43707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2" name="Straight Connector 431"/>
            <p:cNvCxnSpPr/>
            <p:nvPr/>
          </p:nvCxnSpPr>
          <p:spPr>
            <a:xfrm>
              <a:off x="4483708" y="461896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3" name="Straight Connector 432"/>
            <p:cNvCxnSpPr/>
            <p:nvPr/>
          </p:nvCxnSpPr>
          <p:spPr>
            <a:xfrm>
              <a:off x="6163039" y="3770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4" name="Straight Connector 433"/>
            <p:cNvCxnSpPr/>
            <p:nvPr/>
          </p:nvCxnSpPr>
          <p:spPr>
            <a:xfrm>
              <a:off x="6315489" y="412931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5" name="Straight Connector 434"/>
            <p:cNvCxnSpPr/>
            <p:nvPr/>
          </p:nvCxnSpPr>
          <p:spPr>
            <a:xfrm>
              <a:off x="6548786" y="40099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6" name="Straight Connector 435"/>
            <p:cNvCxnSpPr/>
            <p:nvPr/>
          </p:nvCxnSpPr>
          <p:spPr>
            <a:xfrm>
              <a:off x="4649041" y="4828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7" name="Straight Connector 436"/>
            <p:cNvCxnSpPr/>
            <p:nvPr/>
          </p:nvCxnSpPr>
          <p:spPr>
            <a:xfrm>
              <a:off x="6091667" y="40119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8" name="Straight Connector 437"/>
            <p:cNvCxnSpPr/>
            <p:nvPr/>
          </p:nvCxnSpPr>
          <p:spPr>
            <a:xfrm>
              <a:off x="5954573" y="36532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9" name="Straight Connector 438"/>
            <p:cNvCxnSpPr/>
            <p:nvPr/>
          </p:nvCxnSpPr>
          <p:spPr>
            <a:xfrm>
              <a:off x="6859939" y="3770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0" name="Straight Connector 439"/>
            <p:cNvCxnSpPr/>
            <p:nvPr/>
          </p:nvCxnSpPr>
          <p:spPr>
            <a:xfrm>
              <a:off x="6477414" y="36903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1" name="Straight Connector 440"/>
            <p:cNvCxnSpPr/>
            <p:nvPr/>
          </p:nvCxnSpPr>
          <p:spPr>
            <a:xfrm>
              <a:off x="5755814" y="46084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2" name="Straight Connector 441"/>
            <p:cNvCxnSpPr/>
            <p:nvPr/>
          </p:nvCxnSpPr>
          <p:spPr>
            <a:xfrm>
              <a:off x="6555039" y="38770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3" name="Straight Connector 442"/>
            <p:cNvCxnSpPr/>
            <p:nvPr/>
          </p:nvCxnSpPr>
          <p:spPr>
            <a:xfrm>
              <a:off x="6211256" y="43959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4" name="Straight Connector 443"/>
            <p:cNvCxnSpPr/>
            <p:nvPr/>
          </p:nvCxnSpPr>
          <p:spPr>
            <a:xfrm>
              <a:off x="6943603" y="45052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5" name="Straight Connector 444"/>
            <p:cNvCxnSpPr/>
            <p:nvPr/>
          </p:nvCxnSpPr>
          <p:spPr>
            <a:xfrm>
              <a:off x="6772789" y="412503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Straight Connector 445"/>
            <p:cNvCxnSpPr/>
            <p:nvPr/>
          </p:nvCxnSpPr>
          <p:spPr>
            <a:xfrm>
              <a:off x="6925239" y="39918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7" name="Straight Connector 446"/>
            <p:cNvCxnSpPr/>
            <p:nvPr/>
          </p:nvCxnSpPr>
          <p:spPr>
            <a:xfrm>
              <a:off x="5943170" y="41556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8" name="Straight Connector 447"/>
            <p:cNvCxnSpPr/>
            <p:nvPr/>
          </p:nvCxnSpPr>
          <p:spPr>
            <a:xfrm>
              <a:off x="5943170" y="45001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9" name="Straight Connector 448"/>
            <p:cNvCxnSpPr/>
            <p:nvPr/>
          </p:nvCxnSpPr>
          <p:spPr>
            <a:xfrm>
              <a:off x="6549017" y="44911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0" name="Straight Connector 449"/>
            <p:cNvCxnSpPr/>
            <p:nvPr/>
          </p:nvCxnSpPr>
          <p:spPr>
            <a:xfrm>
              <a:off x="6782314" y="4388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1" name="Straight Connector 450"/>
            <p:cNvCxnSpPr/>
            <p:nvPr/>
          </p:nvCxnSpPr>
          <p:spPr>
            <a:xfrm>
              <a:off x="6396567" y="42664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2" name="Straight Connector 451"/>
            <p:cNvCxnSpPr/>
            <p:nvPr/>
          </p:nvCxnSpPr>
          <p:spPr>
            <a:xfrm>
              <a:off x="6788567" y="42558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3" name="Straight Connector 452"/>
            <p:cNvCxnSpPr/>
            <p:nvPr/>
          </p:nvCxnSpPr>
          <p:spPr>
            <a:xfrm>
              <a:off x="4872863" y="49330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4" name="Straight Connector 453"/>
            <p:cNvCxnSpPr/>
            <p:nvPr/>
          </p:nvCxnSpPr>
          <p:spPr>
            <a:xfrm>
              <a:off x="5025313" y="527499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5" name="Straight Connector 454"/>
            <p:cNvCxnSpPr/>
            <p:nvPr/>
          </p:nvCxnSpPr>
          <p:spPr>
            <a:xfrm>
              <a:off x="5258610" y="517271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6" name="Straight Connector 455"/>
            <p:cNvCxnSpPr/>
            <p:nvPr/>
          </p:nvCxnSpPr>
          <p:spPr>
            <a:xfrm>
              <a:off x="4872863" y="50503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7" name="Straight Connector 456"/>
            <p:cNvCxnSpPr/>
            <p:nvPr/>
          </p:nvCxnSpPr>
          <p:spPr>
            <a:xfrm>
              <a:off x="4801491" y="51747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8" name="Straight Connector 457"/>
            <p:cNvCxnSpPr/>
            <p:nvPr/>
          </p:nvCxnSpPr>
          <p:spPr>
            <a:xfrm>
              <a:off x="5160630" y="48307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9" name="Straight Connector 458"/>
            <p:cNvCxnSpPr/>
            <p:nvPr/>
          </p:nvCxnSpPr>
          <p:spPr>
            <a:xfrm>
              <a:off x="5569763" y="49330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0" name="Straight Connector 459"/>
            <p:cNvCxnSpPr/>
            <p:nvPr/>
          </p:nvCxnSpPr>
          <p:spPr>
            <a:xfrm>
              <a:off x="5803060" y="48307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1" name="Straight Connector 460"/>
            <p:cNvCxnSpPr/>
            <p:nvPr/>
          </p:nvCxnSpPr>
          <p:spPr>
            <a:xfrm>
              <a:off x="5417313" y="47083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2" name="Straight Connector 461"/>
            <p:cNvCxnSpPr/>
            <p:nvPr/>
          </p:nvCxnSpPr>
          <p:spPr>
            <a:xfrm>
              <a:off x="5264863" y="50397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3" name="Straight Connector 462"/>
            <p:cNvCxnSpPr/>
            <p:nvPr/>
          </p:nvCxnSpPr>
          <p:spPr>
            <a:xfrm>
              <a:off x="4921080" y="55160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4" name="Straight Connector 463"/>
            <p:cNvCxnSpPr/>
            <p:nvPr/>
          </p:nvCxnSpPr>
          <p:spPr>
            <a:xfrm>
              <a:off x="5868360" y="539309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5" name="Straight Connector 464"/>
            <p:cNvCxnSpPr/>
            <p:nvPr/>
          </p:nvCxnSpPr>
          <p:spPr>
            <a:xfrm>
              <a:off x="5482613" y="52707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6" name="Straight Connector 465"/>
            <p:cNvCxnSpPr/>
            <p:nvPr/>
          </p:nvCxnSpPr>
          <p:spPr>
            <a:xfrm>
              <a:off x="5691634" y="515342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7" name="Straight Connector 466"/>
            <p:cNvCxnSpPr/>
            <p:nvPr/>
          </p:nvCxnSpPr>
          <p:spPr>
            <a:xfrm>
              <a:off x="5805877" y="503732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8" name="Straight Connector 467"/>
            <p:cNvCxnSpPr/>
            <p:nvPr/>
          </p:nvCxnSpPr>
          <p:spPr>
            <a:xfrm>
              <a:off x="5874613" y="52601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9" name="Straight Connector 468"/>
            <p:cNvCxnSpPr/>
            <p:nvPr/>
          </p:nvCxnSpPr>
          <p:spPr>
            <a:xfrm>
              <a:off x="5258841" y="56112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0" name="Straight Connector 469"/>
            <p:cNvCxnSpPr/>
            <p:nvPr/>
          </p:nvCxnSpPr>
          <p:spPr>
            <a:xfrm>
              <a:off x="5492138" y="55089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1" name="Straight Connector 470"/>
            <p:cNvCxnSpPr/>
            <p:nvPr/>
          </p:nvCxnSpPr>
          <p:spPr>
            <a:xfrm>
              <a:off x="5106391" y="53865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2" name="Straight Connector 471"/>
            <p:cNvCxnSpPr/>
            <p:nvPr/>
          </p:nvCxnSpPr>
          <p:spPr>
            <a:xfrm>
              <a:off x="5498391" y="53760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3" name="Straight Connector 472"/>
            <p:cNvCxnSpPr/>
            <p:nvPr/>
          </p:nvCxnSpPr>
          <p:spPr>
            <a:xfrm>
              <a:off x="6330646" y="4828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4" name="Straight Connector 473"/>
            <p:cNvCxnSpPr/>
            <p:nvPr/>
          </p:nvCxnSpPr>
          <p:spPr>
            <a:xfrm>
              <a:off x="4617794" y="529285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5" name="Straight Connector 474"/>
            <p:cNvCxnSpPr/>
            <p:nvPr/>
          </p:nvCxnSpPr>
          <p:spPr>
            <a:xfrm>
              <a:off x="6716393" y="50684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6" name="Straight Connector 475"/>
            <p:cNvCxnSpPr/>
            <p:nvPr/>
          </p:nvCxnSpPr>
          <p:spPr>
            <a:xfrm>
              <a:off x="6330646" y="49460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7" name="Straight Connector 476"/>
            <p:cNvCxnSpPr/>
            <p:nvPr/>
          </p:nvCxnSpPr>
          <p:spPr>
            <a:xfrm>
              <a:off x="6259274" y="50704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Straight Connector 477"/>
            <p:cNvCxnSpPr/>
            <p:nvPr/>
          </p:nvCxnSpPr>
          <p:spPr>
            <a:xfrm>
              <a:off x="6122180" y="471169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9" name="Straight Connector 478"/>
            <p:cNvCxnSpPr/>
            <p:nvPr/>
          </p:nvCxnSpPr>
          <p:spPr>
            <a:xfrm>
              <a:off x="7027546" y="48287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0" name="Straight Connector 479"/>
            <p:cNvCxnSpPr/>
            <p:nvPr/>
          </p:nvCxnSpPr>
          <p:spPr>
            <a:xfrm>
              <a:off x="6645021" y="474884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1" name="Straight Connector 480"/>
            <p:cNvCxnSpPr/>
            <p:nvPr/>
          </p:nvCxnSpPr>
          <p:spPr>
            <a:xfrm>
              <a:off x="6378863" y="45893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2" name="Straight Connector 481"/>
            <p:cNvCxnSpPr/>
            <p:nvPr/>
          </p:nvCxnSpPr>
          <p:spPr>
            <a:xfrm>
              <a:off x="6722646" y="493550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3" name="Straight Connector 482"/>
            <p:cNvCxnSpPr/>
            <p:nvPr/>
          </p:nvCxnSpPr>
          <p:spPr>
            <a:xfrm>
              <a:off x="6378863" y="541175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4" name="Straight Connector 483"/>
            <p:cNvCxnSpPr/>
            <p:nvPr/>
          </p:nvCxnSpPr>
          <p:spPr>
            <a:xfrm>
              <a:off x="7111210" y="55211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5" name="Straight Connector 484"/>
            <p:cNvCxnSpPr/>
            <p:nvPr/>
          </p:nvCxnSpPr>
          <p:spPr>
            <a:xfrm>
              <a:off x="6940396" y="516644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6" name="Straight Connector 485"/>
            <p:cNvCxnSpPr/>
            <p:nvPr/>
          </p:nvCxnSpPr>
          <p:spPr>
            <a:xfrm>
              <a:off x="7092846" y="50503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7" name="Straight Connector 486"/>
            <p:cNvCxnSpPr/>
            <p:nvPr/>
          </p:nvCxnSpPr>
          <p:spPr>
            <a:xfrm>
              <a:off x="6110777" y="51970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8" name="Straight Connector 487"/>
            <p:cNvCxnSpPr/>
            <p:nvPr/>
          </p:nvCxnSpPr>
          <p:spPr>
            <a:xfrm>
              <a:off x="6110777" y="55160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9" name="Straight Connector 488"/>
            <p:cNvCxnSpPr/>
            <p:nvPr/>
          </p:nvCxnSpPr>
          <p:spPr>
            <a:xfrm>
              <a:off x="6716624" y="550694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0" name="Straight Connector 489"/>
            <p:cNvCxnSpPr/>
            <p:nvPr/>
          </p:nvCxnSpPr>
          <p:spPr>
            <a:xfrm>
              <a:off x="6949921" y="540467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1" name="Straight Connector 490"/>
            <p:cNvCxnSpPr/>
            <p:nvPr/>
          </p:nvCxnSpPr>
          <p:spPr>
            <a:xfrm>
              <a:off x="6564174" y="52822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2" name="Straight Connector 491"/>
            <p:cNvCxnSpPr/>
            <p:nvPr/>
          </p:nvCxnSpPr>
          <p:spPr>
            <a:xfrm>
              <a:off x="6956174" y="527173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3" name="Straight Connector 492"/>
            <p:cNvCxnSpPr/>
            <p:nvPr/>
          </p:nvCxnSpPr>
          <p:spPr>
            <a:xfrm>
              <a:off x="4875701" y="47083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4" name="Straight Connector 493"/>
            <p:cNvCxnSpPr/>
            <p:nvPr/>
          </p:nvCxnSpPr>
          <p:spPr>
            <a:xfrm>
              <a:off x="4405479" y="429156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5" name="TextBox 26"/>
          <p:cNvSpPr txBox="1">
            <a:spLocks noChangeArrowheads="1"/>
          </p:cNvSpPr>
          <p:nvPr/>
        </p:nvSpPr>
        <p:spPr bwMode="auto">
          <a:xfrm>
            <a:off x="485321" y="1949500"/>
            <a:ext cx="136542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 dirty="0" smtClean="0"/>
              <a:t>sequencing</a:t>
            </a:r>
          </a:p>
          <a:p>
            <a:pPr eaLnBrk="1" hangingPunct="1"/>
            <a:r>
              <a:rPr lang="en-US" sz="1800" dirty="0" smtClean="0"/>
              <a:t>reads</a:t>
            </a:r>
            <a:endParaRPr lang="en-US" sz="1800" dirty="0"/>
          </a:p>
        </p:txBody>
      </p:sp>
      <p:grpSp>
        <p:nvGrpSpPr>
          <p:cNvPr id="499" name="Group 498"/>
          <p:cNvGrpSpPr/>
          <p:nvPr/>
        </p:nvGrpSpPr>
        <p:grpSpPr>
          <a:xfrm>
            <a:off x="3307313" y="5875348"/>
            <a:ext cx="4033188" cy="744353"/>
            <a:chOff x="3307313" y="5875348"/>
            <a:chExt cx="4033188" cy="744353"/>
          </a:xfrm>
        </p:grpSpPr>
        <p:sp>
          <p:nvSpPr>
            <p:cNvPr id="720" name="TextBox 719"/>
            <p:cNvSpPr txBox="1"/>
            <p:nvPr/>
          </p:nvSpPr>
          <p:spPr>
            <a:xfrm>
              <a:off x="3307313" y="6250369"/>
              <a:ext cx="40331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complete assembly / </a:t>
              </a:r>
              <a:r>
                <a:rPr lang="en-US" dirty="0" err="1" smtClean="0"/>
                <a:t>pseudochomosome</a:t>
              </a:r>
              <a:r>
                <a:rPr lang="en-US" dirty="0" smtClean="0"/>
                <a:t> </a:t>
              </a:r>
              <a:endParaRPr lang="en-US" dirty="0"/>
            </a:p>
          </p:txBody>
        </p:sp>
        <p:sp>
          <p:nvSpPr>
            <p:cNvPr id="721" name="Down Arrow 720"/>
            <p:cNvSpPr/>
            <p:nvPr/>
          </p:nvSpPr>
          <p:spPr>
            <a:xfrm>
              <a:off x="5247588" y="5875348"/>
              <a:ext cx="132927" cy="295466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8" name="Group 497"/>
          <p:cNvGrpSpPr/>
          <p:nvPr/>
        </p:nvGrpSpPr>
        <p:grpSpPr>
          <a:xfrm>
            <a:off x="485321" y="5056736"/>
            <a:ext cx="7260416" cy="642463"/>
            <a:chOff x="485321" y="5056736"/>
            <a:chExt cx="7260416" cy="642463"/>
          </a:xfrm>
        </p:grpSpPr>
        <p:cxnSp>
          <p:nvCxnSpPr>
            <p:cNvPr id="716" name="Straight Connector 715"/>
            <p:cNvCxnSpPr/>
            <p:nvPr/>
          </p:nvCxnSpPr>
          <p:spPr>
            <a:xfrm>
              <a:off x="2317704" y="5532594"/>
              <a:ext cx="2614619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Straight Connector 716"/>
            <p:cNvCxnSpPr/>
            <p:nvPr/>
          </p:nvCxnSpPr>
          <p:spPr>
            <a:xfrm>
              <a:off x="5715253" y="5532594"/>
              <a:ext cx="2030484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8" name="TextBox 717"/>
            <p:cNvSpPr txBox="1"/>
            <p:nvPr/>
          </p:nvSpPr>
          <p:spPr>
            <a:xfrm>
              <a:off x="4874404" y="5329867"/>
              <a:ext cx="8972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NN..NN</a:t>
              </a:r>
              <a:endParaRPr lang="en-US" dirty="0"/>
            </a:p>
          </p:txBody>
        </p:sp>
        <p:sp>
          <p:nvSpPr>
            <p:cNvPr id="719" name="TextBox 718"/>
            <p:cNvSpPr txBox="1"/>
            <p:nvPr/>
          </p:nvSpPr>
          <p:spPr>
            <a:xfrm>
              <a:off x="485321" y="5329867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scaffolds</a:t>
              </a:r>
              <a:endParaRPr lang="en-US" dirty="0"/>
            </a:p>
          </p:txBody>
        </p:sp>
        <p:sp>
          <p:nvSpPr>
            <p:cNvPr id="722" name="Down Arrow 721"/>
            <p:cNvSpPr/>
            <p:nvPr/>
          </p:nvSpPr>
          <p:spPr>
            <a:xfrm flipH="1">
              <a:off x="5254188" y="5056736"/>
              <a:ext cx="127916" cy="295466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97" name="Group 496"/>
          <p:cNvGrpSpPr/>
          <p:nvPr/>
        </p:nvGrpSpPr>
        <p:grpSpPr>
          <a:xfrm>
            <a:off x="485321" y="3409005"/>
            <a:ext cx="7387010" cy="1670453"/>
            <a:chOff x="485321" y="3409005"/>
            <a:chExt cx="7387010" cy="1670453"/>
          </a:xfrm>
        </p:grpSpPr>
        <p:cxnSp>
          <p:nvCxnSpPr>
            <p:cNvPr id="496" name="Straight Connector 495"/>
            <p:cNvCxnSpPr/>
            <p:nvPr/>
          </p:nvCxnSpPr>
          <p:spPr>
            <a:xfrm>
              <a:off x="2317704" y="4954032"/>
              <a:ext cx="2614619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9" name="Straight Connector 528"/>
            <p:cNvCxnSpPr/>
            <p:nvPr/>
          </p:nvCxnSpPr>
          <p:spPr>
            <a:xfrm>
              <a:off x="3156361" y="37044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0" name="Straight Connector 529"/>
            <p:cNvCxnSpPr/>
            <p:nvPr/>
          </p:nvCxnSpPr>
          <p:spPr>
            <a:xfrm>
              <a:off x="3888708" y="381383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1" name="Straight Connector 530"/>
            <p:cNvCxnSpPr/>
            <p:nvPr/>
          </p:nvCxnSpPr>
          <p:spPr>
            <a:xfrm>
              <a:off x="2985446" y="40202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4" name="Straight Connector 533"/>
            <p:cNvCxnSpPr/>
            <p:nvPr/>
          </p:nvCxnSpPr>
          <p:spPr>
            <a:xfrm>
              <a:off x="2888275" y="38087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5" name="Straight Connector 534"/>
            <p:cNvCxnSpPr/>
            <p:nvPr/>
          </p:nvCxnSpPr>
          <p:spPr>
            <a:xfrm>
              <a:off x="3494122" y="3799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6" name="Straight Connector 535"/>
            <p:cNvCxnSpPr/>
            <p:nvPr/>
          </p:nvCxnSpPr>
          <p:spPr>
            <a:xfrm>
              <a:off x="3727419" y="36973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9" name="Straight Connector 538"/>
            <p:cNvCxnSpPr/>
            <p:nvPr/>
          </p:nvCxnSpPr>
          <p:spPr>
            <a:xfrm>
              <a:off x="2389076" y="424160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0" name="Straight Connector 539"/>
            <p:cNvCxnSpPr/>
            <p:nvPr/>
          </p:nvCxnSpPr>
          <p:spPr>
            <a:xfrm>
              <a:off x="2541526" y="458354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1" name="Straight Connector 540"/>
            <p:cNvCxnSpPr/>
            <p:nvPr/>
          </p:nvCxnSpPr>
          <p:spPr>
            <a:xfrm>
              <a:off x="2774823" y="448126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2" name="Straight Connector 541"/>
            <p:cNvCxnSpPr/>
            <p:nvPr/>
          </p:nvCxnSpPr>
          <p:spPr>
            <a:xfrm>
              <a:off x="2389076" y="43588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3" name="Straight Connector 542"/>
            <p:cNvCxnSpPr/>
            <p:nvPr/>
          </p:nvCxnSpPr>
          <p:spPr>
            <a:xfrm>
              <a:off x="2317704" y="44832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4" name="Straight Connector 543"/>
            <p:cNvCxnSpPr/>
            <p:nvPr/>
          </p:nvCxnSpPr>
          <p:spPr>
            <a:xfrm>
              <a:off x="2676843" y="4139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5" name="Straight Connector 544"/>
            <p:cNvCxnSpPr/>
            <p:nvPr/>
          </p:nvCxnSpPr>
          <p:spPr>
            <a:xfrm>
              <a:off x="3043356" y="424160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6" name="Straight Connector 545"/>
            <p:cNvCxnSpPr/>
            <p:nvPr/>
          </p:nvCxnSpPr>
          <p:spPr>
            <a:xfrm>
              <a:off x="3276653" y="413932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8" name="Straight Connector 547"/>
            <p:cNvCxnSpPr/>
            <p:nvPr/>
          </p:nvCxnSpPr>
          <p:spPr>
            <a:xfrm>
              <a:off x="2781076" y="434833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9" name="Straight Connector 548"/>
            <p:cNvCxnSpPr/>
            <p:nvPr/>
          </p:nvCxnSpPr>
          <p:spPr>
            <a:xfrm>
              <a:off x="2437293" y="48245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0" name="Straight Connector 549"/>
            <p:cNvCxnSpPr/>
            <p:nvPr/>
          </p:nvCxnSpPr>
          <p:spPr>
            <a:xfrm>
              <a:off x="3384573" y="470164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1" name="Straight Connector 550"/>
            <p:cNvCxnSpPr/>
            <p:nvPr/>
          </p:nvCxnSpPr>
          <p:spPr>
            <a:xfrm>
              <a:off x="2998826" y="457926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2" name="Straight Connector 551"/>
            <p:cNvCxnSpPr/>
            <p:nvPr/>
          </p:nvCxnSpPr>
          <p:spPr>
            <a:xfrm>
              <a:off x="3207847" y="446197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3" name="Straight Connector 552"/>
            <p:cNvCxnSpPr/>
            <p:nvPr/>
          </p:nvCxnSpPr>
          <p:spPr>
            <a:xfrm>
              <a:off x="3322090" y="434587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4" name="Straight Connector 553"/>
            <p:cNvCxnSpPr/>
            <p:nvPr/>
          </p:nvCxnSpPr>
          <p:spPr>
            <a:xfrm>
              <a:off x="3390826" y="456870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6" name="Straight Connector 555"/>
            <p:cNvCxnSpPr/>
            <p:nvPr/>
          </p:nvCxnSpPr>
          <p:spPr>
            <a:xfrm>
              <a:off x="3008351" y="48174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7" name="Straight Connector 556"/>
            <p:cNvCxnSpPr/>
            <p:nvPr/>
          </p:nvCxnSpPr>
          <p:spPr>
            <a:xfrm>
              <a:off x="2622604" y="46951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8" name="Straight Connector 557"/>
            <p:cNvCxnSpPr/>
            <p:nvPr/>
          </p:nvCxnSpPr>
          <p:spPr>
            <a:xfrm>
              <a:off x="3014604" y="46845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9" name="Straight Connector 558"/>
            <p:cNvCxnSpPr/>
            <p:nvPr/>
          </p:nvCxnSpPr>
          <p:spPr>
            <a:xfrm>
              <a:off x="3804239" y="41373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0" name="Straight Connector 559"/>
            <p:cNvCxnSpPr/>
            <p:nvPr/>
          </p:nvCxnSpPr>
          <p:spPr>
            <a:xfrm>
              <a:off x="3999309" y="447927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1" name="Straight Connector 560"/>
            <p:cNvCxnSpPr/>
            <p:nvPr/>
          </p:nvCxnSpPr>
          <p:spPr>
            <a:xfrm>
              <a:off x="4232606" y="43769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2" name="Straight Connector 561"/>
            <p:cNvCxnSpPr/>
            <p:nvPr/>
          </p:nvCxnSpPr>
          <p:spPr>
            <a:xfrm>
              <a:off x="3804239" y="425461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3" name="Straight Connector 562"/>
            <p:cNvCxnSpPr/>
            <p:nvPr/>
          </p:nvCxnSpPr>
          <p:spPr>
            <a:xfrm>
              <a:off x="3775487" y="43789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4" name="Straight Connector 563"/>
            <p:cNvCxnSpPr/>
            <p:nvPr/>
          </p:nvCxnSpPr>
          <p:spPr>
            <a:xfrm>
              <a:off x="3595773" y="402025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5" name="Straight Connector 564"/>
            <p:cNvCxnSpPr/>
            <p:nvPr/>
          </p:nvCxnSpPr>
          <p:spPr>
            <a:xfrm>
              <a:off x="4501139" y="413732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6" name="Straight Connector 565"/>
            <p:cNvCxnSpPr/>
            <p:nvPr/>
          </p:nvCxnSpPr>
          <p:spPr>
            <a:xfrm>
              <a:off x="4118614" y="405739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7" name="Straight Connector 566"/>
            <p:cNvCxnSpPr/>
            <p:nvPr/>
          </p:nvCxnSpPr>
          <p:spPr>
            <a:xfrm>
              <a:off x="3323968" y="38978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8" name="Straight Connector 567"/>
            <p:cNvCxnSpPr/>
            <p:nvPr/>
          </p:nvCxnSpPr>
          <p:spPr>
            <a:xfrm>
              <a:off x="4196239" y="424405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9" name="Straight Connector 568"/>
            <p:cNvCxnSpPr/>
            <p:nvPr/>
          </p:nvCxnSpPr>
          <p:spPr>
            <a:xfrm>
              <a:off x="3895076" y="47203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0" name="Straight Connector 569"/>
            <p:cNvCxnSpPr/>
            <p:nvPr/>
          </p:nvCxnSpPr>
          <p:spPr>
            <a:xfrm>
              <a:off x="4627423" y="482967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" name="Straight Connector 570"/>
            <p:cNvCxnSpPr/>
            <p:nvPr/>
          </p:nvCxnSpPr>
          <p:spPr>
            <a:xfrm>
              <a:off x="4456609" y="44749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" name="Straight Connector 571"/>
            <p:cNvCxnSpPr/>
            <p:nvPr/>
          </p:nvCxnSpPr>
          <p:spPr>
            <a:xfrm>
              <a:off x="4609059" y="435889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3" name="Straight Connector 572"/>
            <p:cNvCxnSpPr/>
            <p:nvPr/>
          </p:nvCxnSpPr>
          <p:spPr>
            <a:xfrm>
              <a:off x="3626990" y="45056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4" name="Straight Connector 573"/>
            <p:cNvCxnSpPr/>
            <p:nvPr/>
          </p:nvCxnSpPr>
          <p:spPr>
            <a:xfrm>
              <a:off x="3626990" y="482458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5" name="Straight Connector 574"/>
            <p:cNvCxnSpPr/>
            <p:nvPr/>
          </p:nvCxnSpPr>
          <p:spPr>
            <a:xfrm>
              <a:off x="4232837" y="48155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6" name="Straight Connector 575"/>
            <p:cNvCxnSpPr/>
            <p:nvPr/>
          </p:nvCxnSpPr>
          <p:spPr>
            <a:xfrm>
              <a:off x="4466134" y="471322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7" name="Straight Connector 576"/>
            <p:cNvCxnSpPr/>
            <p:nvPr/>
          </p:nvCxnSpPr>
          <p:spPr>
            <a:xfrm>
              <a:off x="4080387" y="459084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8" name="Straight Connector 577"/>
            <p:cNvCxnSpPr/>
            <p:nvPr/>
          </p:nvCxnSpPr>
          <p:spPr>
            <a:xfrm>
              <a:off x="4472387" y="458028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9" name="Straight Connector 598"/>
            <p:cNvCxnSpPr/>
            <p:nvPr/>
          </p:nvCxnSpPr>
          <p:spPr>
            <a:xfrm>
              <a:off x="4208765" y="39169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Straight Connector 664"/>
            <p:cNvCxnSpPr/>
            <p:nvPr/>
          </p:nvCxnSpPr>
          <p:spPr>
            <a:xfrm>
              <a:off x="5841847" y="4959368"/>
              <a:ext cx="2030484" cy="0"/>
            </a:xfrm>
            <a:prstGeom prst="line">
              <a:avLst/>
            </a:prstGeom>
            <a:ln w="76200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Straight Connector 666"/>
            <p:cNvCxnSpPr/>
            <p:nvPr/>
          </p:nvCxnSpPr>
          <p:spPr>
            <a:xfrm>
              <a:off x="6828716" y="381917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Connector 667"/>
            <p:cNvCxnSpPr/>
            <p:nvPr/>
          </p:nvCxnSpPr>
          <p:spPr>
            <a:xfrm>
              <a:off x="6107062" y="402047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Straight Connector 669"/>
            <p:cNvCxnSpPr/>
            <p:nvPr/>
          </p:nvCxnSpPr>
          <p:spPr>
            <a:xfrm>
              <a:off x="6434130" y="380500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Straight Connector 670"/>
            <p:cNvCxnSpPr/>
            <p:nvPr/>
          </p:nvCxnSpPr>
          <p:spPr>
            <a:xfrm>
              <a:off x="6667427" y="370272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Straight Connector 678"/>
            <p:cNvCxnSpPr/>
            <p:nvPr/>
          </p:nvCxnSpPr>
          <p:spPr>
            <a:xfrm>
              <a:off x="5924155" y="438308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Straight Connector 679"/>
            <p:cNvCxnSpPr/>
            <p:nvPr/>
          </p:nvCxnSpPr>
          <p:spPr>
            <a:xfrm>
              <a:off x="5983364" y="424693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Straight Connector 680"/>
            <p:cNvCxnSpPr/>
            <p:nvPr/>
          </p:nvCxnSpPr>
          <p:spPr>
            <a:xfrm>
              <a:off x="6216661" y="414465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Straight Connector 683"/>
            <p:cNvCxnSpPr/>
            <p:nvPr/>
          </p:nvCxnSpPr>
          <p:spPr>
            <a:xfrm>
              <a:off x="6324581" y="470698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Straight Connector 684"/>
            <p:cNvCxnSpPr/>
            <p:nvPr/>
          </p:nvCxnSpPr>
          <p:spPr>
            <a:xfrm>
              <a:off x="5938834" y="458460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Straight Connector 685"/>
            <p:cNvCxnSpPr/>
            <p:nvPr/>
          </p:nvCxnSpPr>
          <p:spPr>
            <a:xfrm>
              <a:off x="6147855" y="446731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Straight Connector 686"/>
            <p:cNvCxnSpPr/>
            <p:nvPr/>
          </p:nvCxnSpPr>
          <p:spPr>
            <a:xfrm>
              <a:off x="6262098" y="435121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Straight Connector 687"/>
            <p:cNvCxnSpPr/>
            <p:nvPr/>
          </p:nvCxnSpPr>
          <p:spPr>
            <a:xfrm>
              <a:off x="6330834" y="457404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Straight Connector 688"/>
            <p:cNvCxnSpPr/>
            <p:nvPr/>
          </p:nvCxnSpPr>
          <p:spPr>
            <a:xfrm>
              <a:off x="5846071" y="48228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Straight Connector 690"/>
            <p:cNvCxnSpPr/>
            <p:nvPr/>
          </p:nvCxnSpPr>
          <p:spPr>
            <a:xfrm>
              <a:off x="5954612" y="46898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Straight Connector 691"/>
            <p:cNvCxnSpPr/>
            <p:nvPr/>
          </p:nvCxnSpPr>
          <p:spPr>
            <a:xfrm>
              <a:off x="6744247" y="4142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Straight Connector 692"/>
            <p:cNvCxnSpPr/>
            <p:nvPr/>
          </p:nvCxnSpPr>
          <p:spPr>
            <a:xfrm>
              <a:off x="6939317" y="448461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Straight Connector 693"/>
            <p:cNvCxnSpPr/>
            <p:nvPr/>
          </p:nvCxnSpPr>
          <p:spPr>
            <a:xfrm>
              <a:off x="7172614" y="43823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Straight Connector 694"/>
            <p:cNvCxnSpPr/>
            <p:nvPr/>
          </p:nvCxnSpPr>
          <p:spPr>
            <a:xfrm>
              <a:off x="6744247" y="425995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Straight Connector 695"/>
            <p:cNvCxnSpPr/>
            <p:nvPr/>
          </p:nvCxnSpPr>
          <p:spPr>
            <a:xfrm>
              <a:off x="6715495" y="438432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Straight Connector 696"/>
            <p:cNvCxnSpPr/>
            <p:nvPr/>
          </p:nvCxnSpPr>
          <p:spPr>
            <a:xfrm>
              <a:off x="6535781" y="402558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Straight Connector 697"/>
            <p:cNvCxnSpPr/>
            <p:nvPr/>
          </p:nvCxnSpPr>
          <p:spPr>
            <a:xfrm>
              <a:off x="7441147" y="4142664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Straight Connector 698"/>
            <p:cNvCxnSpPr/>
            <p:nvPr/>
          </p:nvCxnSpPr>
          <p:spPr>
            <a:xfrm>
              <a:off x="7058622" y="4062732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Straight Connector 699"/>
            <p:cNvCxnSpPr/>
            <p:nvPr/>
          </p:nvCxnSpPr>
          <p:spPr>
            <a:xfrm>
              <a:off x="6263976" y="390320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Straight Connector 700"/>
            <p:cNvCxnSpPr/>
            <p:nvPr/>
          </p:nvCxnSpPr>
          <p:spPr>
            <a:xfrm>
              <a:off x="7136247" y="4249393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Straight Connector 701"/>
            <p:cNvCxnSpPr/>
            <p:nvPr/>
          </p:nvCxnSpPr>
          <p:spPr>
            <a:xfrm>
              <a:off x="6835084" y="472564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Straight Connector 702"/>
            <p:cNvCxnSpPr/>
            <p:nvPr/>
          </p:nvCxnSpPr>
          <p:spPr>
            <a:xfrm>
              <a:off x="7567431" y="483500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Straight Connector 703"/>
            <p:cNvCxnSpPr/>
            <p:nvPr/>
          </p:nvCxnSpPr>
          <p:spPr>
            <a:xfrm>
              <a:off x="7396617" y="448032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Straight Connector 704"/>
            <p:cNvCxnSpPr/>
            <p:nvPr/>
          </p:nvCxnSpPr>
          <p:spPr>
            <a:xfrm>
              <a:off x="7549067" y="4364226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Straight Connector 705"/>
            <p:cNvCxnSpPr/>
            <p:nvPr/>
          </p:nvCxnSpPr>
          <p:spPr>
            <a:xfrm>
              <a:off x="6566998" y="4510947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Connector 706"/>
            <p:cNvCxnSpPr/>
            <p:nvPr/>
          </p:nvCxnSpPr>
          <p:spPr>
            <a:xfrm>
              <a:off x="6566998" y="482991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Straight Connector 707"/>
            <p:cNvCxnSpPr/>
            <p:nvPr/>
          </p:nvCxnSpPr>
          <p:spPr>
            <a:xfrm>
              <a:off x="7172845" y="4820838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Straight Connector 708"/>
            <p:cNvCxnSpPr/>
            <p:nvPr/>
          </p:nvCxnSpPr>
          <p:spPr>
            <a:xfrm>
              <a:off x="7406142" y="4718559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Straight Connector 709"/>
            <p:cNvCxnSpPr/>
            <p:nvPr/>
          </p:nvCxnSpPr>
          <p:spPr>
            <a:xfrm>
              <a:off x="7020395" y="459618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Straight Connector 710"/>
            <p:cNvCxnSpPr/>
            <p:nvPr/>
          </p:nvCxnSpPr>
          <p:spPr>
            <a:xfrm>
              <a:off x="7412395" y="4585620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Straight Connector 711"/>
            <p:cNvCxnSpPr/>
            <p:nvPr/>
          </p:nvCxnSpPr>
          <p:spPr>
            <a:xfrm>
              <a:off x="7148773" y="3922291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Straight Connector 712"/>
            <p:cNvCxnSpPr/>
            <p:nvPr/>
          </p:nvCxnSpPr>
          <p:spPr>
            <a:xfrm>
              <a:off x="6765644" y="3927655"/>
              <a:ext cx="304900" cy="0"/>
            </a:xfrm>
            <a:prstGeom prst="line">
              <a:avLst/>
            </a:prstGeom>
            <a:ln w="57150" cap="flat" cmpd="sng" algn="ctr">
              <a:solidFill>
                <a:schemeClr val="bg1">
                  <a:lumMod val="6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15" name="TextBox 714"/>
            <p:cNvSpPr txBox="1"/>
            <p:nvPr/>
          </p:nvSpPr>
          <p:spPr>
            <a:xfrm>
              <a:off x="485321" y="4710126"/>
              <a:ext cx="8528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contigs</a:t>
              </a:r>
              <a:endParaRPr lang="en-US" dirty="0"/>
            </a:p>
          </p:txBody>
        </p:sp>
        <p:sp>
          <p:nvSpPr>
            <p:cNvPr id="723" name="Down Arrow 722"/>
            <p:cNvSpPr/>
            <p:nvPr/>
          </p:nvSpPr>
          <p:spPr>
            <a:xfrm flipH="1">
              <a:off x="5254188" y="3409005"/>
              <a:ext cx="127916" cy="295466"/>
            </a:xfrm>
            <a:prstGeom prst="downArrow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24" name="TextBox 723"/>
          <p:cNvSpPr txBox="1"/>
          <p:nvPr/>
        </p:nvSpPr>
        <p:spPr>
          <a:xfrm>
            <a:off x="354536" y="3430049"/>
            <a:ext cx="1967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unitigs</a:t>
            </a:r>
            <a:r>
              <a:rPr lang="en-US" dirty="0" smtClean="0"/>
              <a:t>, </a:t>
            </a:r>
            <a:r>
              <a:rPr lang="en-US" dirty="0" err="1" smtClean="0"/>
              <a:t>superreads</a:t>
            </a:r>
            <a:endParaRPr lang="en-US" dirty="0"/>
          </a:p>
        </p:txBody>
      </p:sp>
      <p:sp>
        <p:nvSpPr>
          <p:cNvPr id="500" name="Slide Number Placeholder 49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526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</a:t>
            </a:r>
            <a:r>
              <a:rPr lang="en-US" baseline="0" dirty="0" smtClean="0"/>
              <a:t> algorithms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215826" y="1161452"/>
            <a:ext cx="6645474" cy="4794848"/>
          </a:xfrm>
        </p:spPr>
        <p:txBody>
          <a:bodyPr>
            <a:noAutofit/>
          </a:bodyPr>
          <a:lstStyle/>
          <a:p>
            <a:r>
              <a:rPr lang="en-US" sz="2800" b="1" dirty="0" smtClean="0"/>
              <a:t>Overlap layout consensus (OLC)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>
                <a:solidFill>
                  <a:srgbClr val="000000"/>
                </a:solidFill>
              </a:rPr>
              <a:t>all-to-all pair-wise read alignments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Construct graph based on overlaps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Trace paths for the assembly</a:t>
            </a:r>
          </a:p>
          <a:p>
            <a:endParaRPr lang="en-US" sz="2800" dirty="0" smtClean="0"/>
          </a:p>
          <a:p>
            <a:r>
              <a:rPr lang="en-US" sz="2800" b="1" dirty="0"/>
              <a:t>D</a:t>
            </a:r>
            <a:r>
              <a:rPr lang="en-US" sz="2800" b="1" dirty="0" smtClean="0"/>
              <a:t>e </a:t>
            </a:r>
            <a:r>
              <a:rPr lang="en-US" sz="2800" b="1" dirty="0" err="1" smtClean="0"/>
              <a:t>Bruijn</a:t>
            </a:r>
            <a:r>
              <a:rPr lang="en-US" sz="2800" b="1" dirty="0" smtClean="0"/>
              <a:t>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D</a:t>
            </a:r>
            <a:r>
              <a:rPr lang="en-US" sz="2800" dirty="0" smtClean="0"/>
              <a:t>etermine k-</a:t>
            </a:r>
            <a:r>
              <a:rPr lang="en-US" sz="2800" dirty="0" err="1" smtClean="0"/>
              <a:t>mer</a:t>
            </a:r>
            <a:r>
              <a:rPr lang="en-US" sz="2800" dirty="0" smtClean="0"/>
              <a:t> from reads</a:t>
            </a:r>
            <a:endParaRPr lang="en-US" sz="2800" dirty="0"/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Construct k-</a:t>
            </a:r>
            <a:r>
              <a:rPr lang="en-US" sz="2800" dirty="0" err="1" smtClean="0"/>
              <a:t>mer</a:t>
            </a:r>
            <a:r>
              <a:rPr lang="en-US" sz="2800" dirty="0" smtClean="0"/>
              <a:t> graph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 smtClean="0"/>
              <a:t>Trace </a:t>
            </a:r>
            <a:r>
              <a:rPr lang="en-US" sz="2800" dirty="0"/>
              <a:t>paths for the assembly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610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layout consensus (I)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03415" y="1064990"/>
            <a:ext cx="5783385" cy="2868104"/>
          </a:xfrm>
        </p:spPr>
        <p:txBody>
          <a:bodyPr/>
          <a:lstStyle/>
          <a:p>
            <a:pPr lvl="0"/>
            <a:r>
              <a:rPr lang="en-US" dirty="0" smtClean="0"/>
              <a:t>Overlap graph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identifies </a:t>
            </a:r>
            <a:r>
              <a:rPr lang="en-US" dirty="0"/>
              <a:t>all pairs of reads that overlap </a:t>
            </a:r>
            <a:r>
              <a:rPr lang="en-US" b="1" dirty="0">
                <a:solidFill>
                  <a:srgbClr val="FF0000"/>
                </a:solidFill>
              </a:rPr>
              <a:t>sufficiently </a:t>
            </a:r>
            <a:r>
              <a:rPr lang="en-US" b="1" dirty="0" smtClean="0">
                <a:solidFill>
                  <a:srgbClr val="FF0000"/>
                </a:solidFill>
              </a:rPr>
              <a:t>well</a:t>
            </a:r>
            <a:endParaRPr lang="en-US" b="1" dirty="0">
              <a:solidFill>
                <a:srgbClr val="FF0000"/>
              </a:solidFill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organizes the overlapping information </a:t>
            </a:r>
            <a:r>
              <a:rPr lang="en-US" dirty="0"/>
              <a:t>into a graph containing a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node</a:t>
            </a:r>
            <a:r>
              <a:rPr lang="en-US" dirty="0"/>
              <a:t> for every read and an </a:t>
            </a:r>
            <a:r>
              <a:rPr lang="en-US" b="1" dirty="0">
                <a:solidFill>
                  <a:srgbClr val="17375E"/>
                </a:solidFill>
              </a:rPr>
              <a:t>edge</a:t>
            </a:r>
            <a:r>
              <a:rPr lang="en-US" dirty="0"/>
              <a:t> between any pair of reads that overlap each other. </a:t>
            </a:r>
          </a:p>
        </p:txBody>
      </p:sp>
      <p:sp>
        <p:nvSpPr>
          <p:cNvPr id="3" name="Rectangle 2"/>
          <p:cNvSpPr/>
          <p:nvPr/>
        </p:nvSpPr>
        <p:spPr>
          <a:xfrm>
            <a:off x="361460" y="1230924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460" y="2176586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1460" y="3132017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>
            <a:off x="1465384" y="1846385"/>
            <a:ext cx="0" cy="330201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1465384" y="2792047"/>
            <a:ext cx="0" cy="339970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Screen Shot 2015-04-19 at 11.53.54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306" y="3958146"/>
            <a:ext cx="7893540" cy="28223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170608" y="6470475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langmead</a:t>
            </a:r>
            <a:r>
              <a:rPr lang="en-US" sz="1000" dirty="0" err="1"/>
              <a:t>-lab.org</a:t>
            </a:r>
            <a:r>
              <a:rPr lang="en-US" sz="1000" dirty="0"/>
              <a:t>/teaching-</a:t>
            </a:r>
            <a:r>
              <a:rPr lang="en-US" sz="1000" dirty="0" smtClean="0"/>
              <a:t>materials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4493846" y="4034692"/>
            <a:ext cx="449293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 smtClean="0"/>
              <a:t>to_every_thing_turn_turn_turn_there_is_a_season</a:t>
            </a:r>
            <a:endParaRPr lang="en-US" sz="1600" dirty="0"/>
          </a:p>
          <a:p>
            <a:pPr algn="r"/>
            <a:r>
              <a:rPr lang="en-US" sz="1600" i="1" dirty="0" smtClean="0"/>
              <a:t>l</a:t>
            </a:r>
            <a:r>
              <a:rPr lang="en-US" sz="1600" dirty="0" smtClean="0"/>
              <a:t> = 4 (minimum overlap)</a:t>
            </a:r>
          </a:p>
          <a:p>
            <a:pPr algn="r"/>
            <a:r>
              <a:rPr lang="en-US" sz="1600" i="1" dirty="0" smtClean="0"/>
              <a:t>k</a:t>
            </a:r>
            <a:r>
              <a:rPr lang="en-US" sz="1600" dirty="0" smtClean="0"/>
              <a:t> = 7 (read length)</a:t>
            </a:r>
            <a:endParaRPr lang="en-US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69804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creen Shot 2015-04-19 at 12.15.5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630" y="5673020"/>
            <a:ext cx="8594213" cy="101693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layout consensus (II)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44630" y="3974493"/>
            <a:ext cx="6611062" cy="1257907"/>
          </a:xfrm>
        </p:spPr>
        <p:txBody>
          <a:bodyPr/>
          <a:lstStyle/>
          <a:p>
            <a:pPr lvl="0"/>
            <a:r>
              <a:rPr lang="en-US" dirty="0" smtClean="0"/>
              <a:t>Layout (</a:t>
            </a:r>
            <a:r>
              <a:rPr lang="en-US" b="1" dirty="0" smtClean="0">
                <a:solidFill>
                  <a:schemeClr val="tx2">
                    <a:lumMod val="75000"/>
                  </a:schemeClr>
                </a:solidFill>
              </a:rPr>
              <a:t>string g</a:t>
            </a:r>
            <a:r>
              <a:rPr lang="en-US" b="1" dirty="0" smtClean="0">
                <a:solidFill>
                  <a:srgbClr val="17375E"/>
                </a:solidFill>
              </a:rPr>
              <a:t>raph</a:t>
            </a:r>
            <a:r>
              <a:rPr lang="en-US" dirty="0" smtClean="0"/>
              <a:t>)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dirty="0" smtClean="0"/>
              <a:t>Simplifies the global overlap graph by removing redundant information (transitive edges</a:t>
            </a:r>
            <a:r>
              <a:rPr lang="en-US" dirty="0" smtClean="0"/>
              <a:t>)</a:t>
            </a:r>
            <a:endParaRPr lang="en-US" dirty="0" smtClean="0"/>
          </a:p>
        </p:txBody>
      </p:sp>
      <p:sp>
        <p:nvSpPr>
          <p:cNvPr id="3" name="Rectangle 2"/>
          <p:cNvSpPr/>
          <p:nvPr/>
        </p:nvSpPr>
        <p:spPr>
          <a:xfrm>
            <a:off x="361460" y="1045313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460" y="1990975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1460" y="2946406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>
            <a:off x="1465384" y="1660774"/>
            <a:ext cx="0" cy="330201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1465384" y="2606436"/>
            <a:ext cx="0" cy="339970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Picture 19" descr="Screen Shot 2015-04-19 at 12.05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5476" y="0"/>
            <a:ext cx="1936832" cy="556058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6619918" y="6497965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langmead</a:t>
            </a:r>
            <a:r>
              <a:rPr lang="en-US" sz="1000" dirty="0" err="1"/>
              <a:t>-lab.org</a:t>
            </a:r>
            <a:r>
              <a:rPr lang="en-US" sz="1000" dirty="0"/>
              <a:t>/teaching-</a:t>
            </a:r>
            <a:r>
              <a:rPr lang="en-US" sz="1000" dirty="0" smtClean="0"/>
              <a:t>materials</a:t>
            </a:r>
            <a:endParaRPr lang="en-US" sz="1000" dirty="0"/>
          </a:p>
        </p:txBody>
      </p:sp>
      <p:sp>
        <p:nvSpPr>
          <p:cNvPr id="21" name="TextBox 20"/>
          <p:cNvSpPr txBox="1"/>
          <p:nvPr/>
        </p:nvSpPr>
        <p:spPr>
          <a:xfrm>
            <a:off x="3028462" y="1944808"/>
            <a:ext cx="37220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2">
                    <a:lumMod val="75000"/>
                  </a:schemeClr>
                </a:solidFill>
              </a:rPr>
              <a:t>transitive edges</a:t>
            </a:r>
            <a:r>
              <a:rPr lang="en-US" sz="2400" dirty="0" smtClean="0"/>
              <a:t>: edges </a:t>
            </a:r>
            <a:r>
              <a:rPr lang="en-US" sz="2400" dirty="0"/>
              <a:t>that skip </a:t>
            </a:r>
            <a:r>
              <a:rPr lang="en-US" sz="2400" dirty="0" smtClean="0"/>
              <a:t>one or more nodes</a:t>
            </a:r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218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Overlap layout consensus (III)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903415" y="1367836"/>
            <a:ext cx="6172200" cy="2188164"/>
          </a:xfrm>
        </p:spPr>
        <p:txBody>
          <a:bodyPr/>
          <a:lstStyle/>
          <a:p>
            <a:pPr lvl="0"/>
            <a:r>
              <a:rPr lang="en-US" dirty="0" smtClean="0"/>
              <a:t>Layout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solidFill>
                  <a:srgbClr val="BFBFBF"/>
                </a:solidFill>
              </a:rPr>
              <a:t>Simplifies the global overlap graph by removing redundant </a:t>
            </a:r>
            <a:r>
              <a:rPr lang="en-US" dirty="0" smtClean="0">
                <a:solidFill>
                  <a:srgbClr val="BFBFBF"/>
                </a:solidFill>
              </a:rPr>
              <a:t>information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Emits </a:t>
            </a:r>
            <a:r>
              <a:rPr lang="en-US" dirty="0" err="1"/>
              <a:t>contigs</a:t>
            </a:r>
            <a:r>
              <a:rPr lang="en-US" dirty="0"/>
              <a:t> corresponding to the non-branching </a:t>
            </a:r>
            <a:r>
              <a:rPr lang="en-US" dirty="0" smtClean="0"/>
              <a:t>paths</a:t>
            </a:r>
            <a:endParaRPr lang="en-US" b="1" dirty="0" smtClean="0"/>
          </a:p>
        </p:txBody>
      </p:sp>
      <p:sp>
        <p:nvSpPr>
          <p:cNvPr id="3" name="Rectangle 2"/>
          <p:cNvSpPr/>
          <p:nvPr/>
        </p:nvSpPr>
        <p:spPr>
          <a:xfrm>
            <a:off x="361460" y="1191848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Overlap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61460" y="2137510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Layout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61460" y="3092941"/>
            <a:ext cx="2207847" cy="615461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ndale Mono"/>
                <a:cs typeface="Andale Mono"/>
              </a:rPr>
              <a:t>Consensus</a:t>
            </a:r>
            <a:endParaRPr lang="en-US" sz="2800" dirty="0">
              <a:solidFill>
                <a:schemeClr val="tx1">
                  <a:lumMod val="65000"/>
                  <a:lumOff val="35000"/>
                </a:schemeClr>
              </a:solidFill>
              <a:latin typeface="Andale Mono"/>
              <a:cs typeface="Andale Mono"/>
            </a:endParaRPr>
          </a:p>
        </p:txBody>
      </p:sp>
      <p:cxnSp>
        <p:nvCxnSpPr>
          <p:cNvPr id="8" name="Straight Arrow Connector 7"/>
          <p:cNvCxnSpPr>
            <a:stCxn id="3" idx="2"/>
            <a:endCxn id="5" idx="0"/>
          </p:cNvCxnSpPr>
          <p:nvPr/>
        </p:nvCxnSpPr>
        <p:spPr>
          <a:xfrm>
            <a:off x="1465384" y="1807309"/>
            <a:ext cx="0" cy="330201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5" idx="2"/>
            <a:endCxn id="6" idx="0"/>
          </p:cNvCxnSpPr>
          <p:nvPr/>
        </p:nvCxnSpPr>
        <p:spPr>
          <a:xfrm>
            <a:off x="1465384" y="2752971"/>
            <a:ext cx="0" cy="339970"/>
          </a:xfrm>
          <a:prstGeom prst="straightConnector1">
            <a:avLst/>
          </a:prstGeom>
          <a:ln w="38100" cmpd="sng">
            <a:solidFill>
              <a:srgbClr val="A6A6A6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6170608" y="6470475"/>
            <a:ext cx="21723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/>
              <a:t>langmead</a:t>
            </a:r>
            <a:r>
              <a:rPr lang="en-US" sz="1000" dirty="0" err="1"/>
              <a:t>-lab.org</a:t>
            </a:r>
            <a:r>
              <a:rPr lang="en-US" sz="1000" dirty="0"/>
              <a:t>/teaching-</a:t>
            </a:r>
            <a:r>
              <a:rPr lang="en-US" sz="1000" dirty="0" smtClean="0"/>
              <a:t>materials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525585" y="5987970"/>
            <a:ext cx="44929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err="1" smtClean="0"/>
              <a:t>to_every_thing_turn_turn_turn_there_is_a_season</a:t>
            </a:r>
            <a:endParaRPr lang="en-US" sz="1600" dirty="0"/>
          </a:p>
        </p:txBody>
      </p:sp>
      <p:pic>
        <p:nvPicPr>
          <p:cNvPr id="10" name="Picture 9" descr="Screen Shot 2015-04-19 at 12.24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1" y="3942858"/>
            <a:ext cx="9046309" cy="83873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08540" y="4785581"/>
            <a:ext cx="22493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0000FF"/>
                </a:solidFill>
              </a:rPr>
              <a:t>contig</a:t>
            </a:r>
            <a:r>
              <a:rPr lang="en-US" dirty="0" smtClean="0">
                <a:solidFill>
                  <a:srgbClr val="0000FF"/>
                </a:solidFill>
              </a:rPr>
              <a:t> 1</a:t>
            </a:r>
          </a:p>
          <a:p>
            <a:r>
              <a:rPr lang="en-US" dirty="0" err="1" smtClean="0">
                <a:solidFill>
                  <a:srgbClr val="0000FF"/>
                </a:solidFill>
              </a:rPr>
              <a:t>to_every_thing_turn</a:t>
            </a:r>
            <a:r>
              <a:rPr lang="en-US" dirty="0" smtClean="0">
                <a:solidFill>
                  <a:srgbClr val="0000FF"/>
                </a:solidFill>
              </a:rPr>
              <a:t>_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740391" y="4785581"/>
            <a:ext cx="24564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solidFill>
                  <a:srgbClr val="660066"/>
                </a:solidFill>
              </a:rPr>
              <a:t>contig</a:t>
            </a:r>
            <a:r>
              <a:rPr lang="en-US" dirty="0" smtClean="0">
                <a:solidFill>
                  <a:srgbClr val="660066"/>
                </a:solidFill>
              </a:rPr>
              <a:t> 2</a:t>
            </a:r>
          </a:p>
          <a:p>
            <a:r>
              <a:rPr lang="en-US" dirty="0" err="1" smtClean="0">
                <a:solidFill>
                  <a:srgbClr val="660066"/>
                </a:solidFill>
              </a:rPr>
              <a:t>turn_there_is_a_season</a:t>
            </a:r>
            <a:endParaRPr lang="en-US" dirty="0">
              <a:solidFill>
                <a:srgbClr val="660066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018692" y="4781589"/>
            <a:ext cx="2432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unresolved repeat (gap)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8908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29790</TotalTime>
  <Words>2901</Words>
  <Application>Microsoft Macintosh PowerPoint</Application>
  <PresentationFormat>On-screen Show (4:3)</PresentationFormat>
  <Paragraphs>684</Paragraphs>
  <Slides>44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5" baseType="lpstr">
      <vt:lpstr>Office Theme</vt:lpstr>
      <vt:lpstr>Genome assembly   Bioinformatics Applications (PLPTH813)</vt:lpstr>
      <vt:lpstr>Outline</vt:lpstr>
      <vt:lpstr>Whole genome shotgun (WGS) sequencing</vt:lpstr>
      <vt:lpstr>Complexity of genome assembly</vt:lpstr>
      <vt:lpstr>Genome assembly</vt:lpstr>
      <vt:lpstr>Assembly algorithms</vt:lpstr>
      <vt:lpstr>Overlap layout consensus (I)</vt:lpstr>
      <vt:lpstr>Overlap layout consensus (II)</vt:lpstr>
      <vt:lpstr>Overlap layout consensus (III)</vt:lpstr>
      <vt:lpstr>Overlap layout consensus (IV)</vt:lpstr>
      <vt:lpstr>OLC drawbacks</vt:lpstr>
      <vt:lpstr>De Bruijn graph – k-mer</vt:lpstr>
      <vt:lpstr>De Bruijn graph - assembly</vt:lpstr>
      <vt:lpstr>Sequencing errors complicate assemblies</vt:lpstr>
      <vt:lpstr>Error identification</vt:lpstr>
      <vt:lpstr>Error correction</vt:lpstr>
      <vt:lpstr>Repeats</vt:lpstr>
      <vt:lpstr>Unresolved repeats produce gaps</vt:lpstr>
      <vt:lpstr>Gaps due to other reasons</vt:lpstr>
      <vt:lpstr>Question</vt:lpstr>
      <vt:lpstr>Some strategies to resolve repeats</vt:lpstr>
      <vt:lpstr>Hi-C: the method to quantify physical interactions between all possible pairs of genomic regions simultaneously</vt:lpstr>
      <vt:lpstr>Chicago + Dovetail Hi-C</vt:lpstr>
      <vt:lpstr>BioNano – library preparation</vt:lpstr>
      <vt:lpstr>BioNano – running on Saphyr</vt:lpstr>
      <vt:lpstr>BioNano – image analysis and assembly of molecular data</vt:lpstr>
      <vt:lpstr>BioNano scaffolding</vt:lpstr>
      <vt:lpstr>Assembly statistics – N50 and L50</vt:lpstr>
      <vt:lpstr>Assembly statistics – NG50</vt:lpstr>
      <vt:lpstr>An example to determine N50 and NG50</vt:lpstr>
      <vt:lpstr>Software for short-read assemblies</vt:lpstr>
      <vt:lpstr>Long-read assemblies and polishing</vt:lpstr>
      <vt:lpstr>General workflow of de novo assemblies</vt:lpstr>
      <vt:lpstr>Assemblies are hypotheses</vt:lpstr>
      <vt:lpstr>Assembly evaluation – QUAST</vt:lpstr>
      <vt:lpstr>Case study: genome assembly of a wheat blast fungal strain</vt:lpstr>
      <vt:lpstr>Summary of the assembly</vt:lpstr>
      <vt:lpstr>BAC-end sequencing for assembly improvement?</vt:lpstr>
      <vt:lpstr>Idea: build random barcodes in vectors to enable a high throughput (I)</vt:lpstr>
      <vt:lpstr>Idea: build random barcodes in vectors to enable a high throughput (II)</vt:lpstr>
      <vt:lpstr>LIEP Scaffolding to improve the B71 assembly</vt:lpstr>
      <vt:lpstr>MoT B71 final assembly vs. MG8 (70-15, rice strain)</vt:lpstr>
      <vt:lpstr>An alignment tool behind QUAST - Nucmer</vt:lpstr>
      <vt:lpstr>Citations</vt:lpstr>
    </vt:vector>
  </TitlesOfParts>
  <Company>Kansas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 Bioinformatics Applications (PLPTH613)</dc:title>
  <dc:creator>Sanzhen Liu</dc:creator>
  <cp:lastModifiedBy>Sanzhen Liu</cp:lastModifiedBy>
  <cp:revision>198</cp:revision>
  <dcterms:created xsi:type="dcterms:W3CDTF">2014-12-15T18:58:14Z</dcterms:created>
  <dcterms:modified xsi:type="dcterms:W3CDTF">2019-03-26T04:22:51Z</dcterms:modified>
</cp:coreProperties>
</file>